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69" r:id="rId2"/>
    <p:sldId id="285" r:id="rId3"/>
    <p:sldId id="291" r:id="rId4"/>
    <p:sldId id="274" r:id="rId5"/>
    <p:sldId id="271" r:id="rId6"/>
    <p:sldId id="272" r:id="rId7"/>
    <p:sldId id="276" r:id="rId8"/>
    <p:sldId id="275" r:id="rId9"/>
    <p:sldId id="280" r:id="rId10"/>
    <p:sldId id="279" r:id="rId11"/>
    <p:sldId id="278" r:id="rId12"/>
    <p:sldId id="277" r:id="rId13"/>
    <p:sldId id="283" r:id="rId14"/>
    <p:sldId id="282" r:id="rId15"/>
    <p:sldId id="281" r:id="rId16"/>
    <p:sldId id="273" r:id="rId17"/>
    <p:sldId id="287" r:id="rId18"/>
    <p:sldId id="290" r:id="rId19"/>
    <p:sldId id="289" r:id="rId20"/>
    <p:sldId id="292" r:id="rId21"/>
    <p:sldId id="288"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05046"/>
    <a:srgbClr val="BBDFEF"/>
    <a:srgbClr val="C0E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3A4222D-C825-4502-B626-73C5DB29CD3A}" type="datetimeFigureOut">
              <a:rPr lang="en-AU" smtClean="0"/>
              <a:t>28/05/2023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B1E2456-1325-4FC0-8DBF-2B7000E47758}" type="slidenum">
              <a:rPr lang="en-AU" smtClean="0"/>
              <a:t>‹#›</a:t>
            </a:fld>
            <a:endParaRPr lang="en-AU"/>
          </a:p>
        </p:txBody>
      </p:sp>
    </p:spTree>
    <p:extLst>
      <p:ext uri="{BB962C8B-B14F-4D97-AF65-F5344CB8AC3E}">
        <p14:creationId xmlns:p14="http://schemas.microsoft.com/office/powerpoint/2010/main" val="4090719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3A4222D-C825-4502-B626-73C5DB29CD3A}" type="datetimeFigureOut">
              <a:rPr lang="en-AU" smtClean="0"/>
              <a:t>28/05/2023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B1E2456-1325-4FC0-8DBF-2B7000E47758}" type="slidenum">
              <a:rPr lang="en-AU" smtClean="0"/>
              <a:t>‹#›</a:t>
            </a:fld>
            <a:endParaRPr lang="en-AU"/>
          </a:p>
        </p:txBody>
      </p:sp>
    </p:spTree>
    <p:extLst>
      <p:ext uri="{BB962C8B-B14F-4D97-AF65-F5344CB8AC3E}">
        <p14:creationId xmlns:p14="http://schemas.microsoft.com/office/powerpoint/2010/main" val="3116983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Edit Master text styles</a:t>
            </a:r>
          </a:p>
        </p:txBody>
      </p:sp>
      <p:sp>
        <p:nvSpPr>
          <p:cNvPr id="4" name="Date Placeholder 3"/>
          <p:cNvSpPr>
            <a:spLocks noGrp="1"/>
          </p:cNvSpPr>
          <p:nvPr>
            <p:ph type="dt" sz="half" idx="10"/>
          </p:nvPr>
        </p:nvSpPr>
        <p:spPr/>
        <p:txBody>
          <a:bodyPr/>
          <a:lstStyle/>
          <a:p>
            <a:fld id="{03A4222D-C825-4502-B626-73C5DB29CD3A}" type="datetimeFigureOut">
              <a:rPr lang="en-AU" smtClean="0"/>
              <a:t>28/05/2023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B1E2456-1325-4FC0-8DBF-2B7000E47758}" type="slidenum">
              <a:rPr lang="en-AU" smtClean="0"/>
              <a:t>‹#›</a:t>
            </a:fld>
            <a:endParaRPr lang="en-AU"/>
          </a:p>
        </p:txBody>
      </p:sp>
    </p:spTree>
    <p:extLst>
      <p:ext uri="{BB962C8B-B14F-4D97-AF65-F5344CB8AC3E}">
        <p14:creationId xmlns:p14="http://schemas.microsoft.com/office/powerpoint/2010/main" val="10993687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Edit Master text styles</a:t>
            </a:r>
          </a:p>
        </p:txBody>
      </p:sp>
      <p:sp>
        <p:nvSpPr>
          <p:cNvPr id="2" name="Date Placeholder 1"/>
          <p:cNvSpPr>
            <a:spLocks noGrp="1"/>
          </p:cNvSpPr>
          <p:nvPr>
            <p:ph type="dt" sz="half" idx="10"/>
          </p:nvPr>
        </p:nvSpPr>
        <p:spPr/>
        <p:txBody>
          <a:bodyPr/>
          <a:lstStyle/>
          <a:p>
            <a:fld id="{03A4222D-C825-4502-B626-73C5DB29CD3A}" type="datetimeFigureOut">
              <a:rPr lang="en-AU" smtClean="0"/>
              <a:t>28/05/2023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3B1E2456-1325-4FC0-8DBF-2B7000E47758}" type="slidenum">
              <a:rPr lang="en-AU" smtClean="0"/>
              <a:t>‹#›</a:t>
            </a:fld>
            <a:endParaRPr lang="en-AU"/>
          </a:p>
        </p:txBody>
      </p:sp>
    </p:spTree>
    <p:extLst>
      <p:ext uri="{BB962C8B-B14F-4D97-AF65-F5344CB8AC3E}">
        <p14:creationId xmlns:p14="http://schemas.microsoft.com/office/powerpoint/2010/main" val="25665114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A4222D-C825-4502-B626-73C5DB29CD3A}" type="datetimeFigureOut">
              <a:rPr lang="en-AU" smtClean="0"/>
              <a:t>28/05/2023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B1E2456-1325-4FC0-8DBF-2B7000E47758}" type="slidenum">
              <a:rPr lang="en-AU" smtClean="0"/>
              <a:t>‹#›</a:t>
            </a:fld>
            <a:endParaRPr lang="en-AU"/>
          </a:p>
        </p:txBody>
      </p:sp>
    </p:spTree>
    <p:extLst>
      <p:ext uri="{BB962C8B-B14F-4D97-AF65-F5344CB8AC3E}">
        <p14:creationId xmlns:p14="http://schemas.microsoft.com/office/powerpoint/2010/main" val="14910831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A4222D-C825-4502-B626-73C5DB29CD3A}" type="datetimeFigureOut">
              <a:rPr lang="en-AU" smtClean="0"/>
              <a:t>28/05/2023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B1E2456-1325-4FC0-8DBF-2B7000E47758}" type="slidenum">
              <a:rPr lang="en-AU" smtClean="0"/>
              <a:t>‹#›</a:t>
            </a:fld>
            <a:endParaRPr lang="en-AU"/>
          </a:p>
        </p:txBody>
      </p:sp>
    </p:spTree>
    <p:extLst>
      <p:ext uri="{BB962C8B-B14F-4D97-AF65-F5344CB8AC3E}">
        <p14:creationId xmlns:p14="http://schemas.microsoft.com/office/powerpoint/2010/main" val="714526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A4222D-C825-4502-B626-73C5DB29CD3A}" type="datetimeFigureOut">
              <a:rPr lang="en-AU" smtClean="0"/>
              <a:t>28/05/2023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B1E2456-1325-4FC0-8DBF-2B7000E47758}" type="slidenum">
              <a:rPr lang="en-AU" smtClean="0"/>
              <a:t>‹#›</a:t>
            </a:fld>
            <a:endParaRPr lang="en-AU"/>
          </a:p>
        </p:txBody>
      </p:sp>
    </p:spTree>
    <p:extLst>
      <p:ext uri="{BB962C8B-B14F-4D97-AF65-F5344CB8AC3E}">
        <p14:creationId xmlns:p14="http://schemas.microsoft.com/office/powerpoint/2010/main" val="3181302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3A4222D-C825-4502-B626-73C5DB29CD3A}" type="datetimeFigureOut">
              <a:rPr lang="en-AU" smtClean="0"/>
              <a:t>28/05/2023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B1E2456-1325-4FC0-8DBF-2B7000E47758}" type="slidenum">
              <a:rPr lang="en-AU" smtClean="0"/>
              <a:t>‹#›</a:t>
            </a:fld>
            <a:endParaRPr lang="en-AU"/>
          </a:p>
        </p:txBody>
      </p:sp>
    </p:spTree>
    <p:extLst>
      <p:ext uri="{BB962C8B-B14F-4D97-AF65-F5344CB8AC3E}">
        <p14:creationId xmlns:p14="http://schemas.microsoft.com/office/powerpoint/2010/main" val="890893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A4222D-C825-4502-B626-73C5DB29CD3A}" type="datetimeFigureOut">
              <a:rPr lang="en-AU" smtClean="0"/>
              <a:t>28/05/2023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B1E2456-1325-4FC0-8DBF-2B7000E47758}" type="slidenum">
              <a:rPr lang="en-AU" smtClean="0"/>
              <a:t>‹#›</a:t>
            </a:fld>
            <a:endParaRPr lang="en-AU"/>
          </a:p>
        </p:txBody>
      </p:sp>
    </p:spTree>
    <p:extLst>
      <p:ext uri="{BB962C8B-B14F-4D97-AF65-F5344CB8AC3E}">
        <p14:creationId xmlns:p14="http://schemas.microsoft.com/office/powerpoint/2010/main" val="860851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A4222D-C825-4502-B626-73C5DB29CD3A}" type="datetimeFigureOut">
              <a:rPr lang="en-AU" smtClean="0"/>
              <a:t>28/05/2023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3B1E2456-1325-4FC0-8DBF-2B7000E47758}" type="slidenum">
              <a:rPr lang="en-AU" smtClean="0"/>
              <a:t>‹#›</a:t>
            </a:fld>
            <a:endParaRPr lang="en-AU"/>
          </a:p>
        </p:txBody>
      </p:sp>
    </p:spTree>
    <p:extLst>
      <p:ext uri="{BB962C8B-B14F-4D97-AF65-F5344CB8AC3E}">
        <p14:creationId xmlns:p14="http://schemas.microsoft.com/office/powerpoint/2010/main" val="2774472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A4222D-C825-4502-B626-73C5DB29CD3A}" type="datetimeFigureOut">
              <a:rPr lang="en-AU" smtClean="0"/>
              <a:t>28/05/2023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3B1E2456-1325-4FC0-8DBF-2B7000E47758}" type="slidenum">
              <a:rPr lang="en-AU" smtClean="0"/>
              <a:t>‹#›</a:t>
            </a:fld>
            <a:endParaRPr lang="en-AU"/>
          </a:p>
        </p:txBody>
      </p:sp>
    </p:spTree>
    <p:extLst>
      <p:ext uri="{BB962C8B-B14F-4D97-AF65-F5344CB8AC3E}">
        <p14:creationId xmlns:p14="http://schemas.microsoft.com/office/powerpoint/2010/main" val="3565877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A4222D-C825-4502-B626-73C5DB29CD3A}" type="datetimeFigureOut">
              <a:rPr lang="en-AU" smtClean="0"/>
              <a:t>28/05/2023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3B1E2456-1325-4FC0-8DBF-2B7000E47758}" type="slidenum">
              <a:rPr lang="en-AU" smtClean="0"/>
              <a:t>‹#›</a:t>
            </a:fld>
            <a:endParaRPr lang="en-AU"/>
          </a:p>
        </p:txBody>
      </p:sp>
    </p:spTree>
    <p:extLst>
      <p:ext uri="{BB962C8B-B14F-4D97-AF65-F5344CB8AC3E}">
        <p14:creationId xmlns:p14="http://schemas.microsoft.com/office/powerpoint/2010/main" val="3739116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3A4222D-C825-4502-B626-73C5DB29CD3A}" type="datetimeFigureOut">
              <a:rPr lang="en-AU" smtClean="0"/>
              <a:t>28/05/2023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B1E2456-1325-4FC0-8DBF-2B7000E47758}" type="slidenum">
              <a:rPr lang="en-AU" smtClean="0"/>
              <a:t>‹#›</a:t>
            </a:fld>
            <a:endParaRPr lang="en-AU"/>
          </a:p>
        </p:txBody>
      </p:sp>
    </p:spTree>
    <p:extLst>
      <p:ext uri="{BB962C8B-B14F-4D97-AF65-F5344CB8AC3E}">
        <p14:creationId xmlns:p14="http://schemas.microsoft.com/office/powerpoint/2010/main" val="3098604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885810" y="6041362"/>
            <a:ext cx="976879" cy="365125"/>
          </a:xfrm>
        </p:spPr>
        <p:txBody>
          <a:bodyPr/>
          <a:lstStyle/>
          <a:p>
            <a:fld id="{03A4222D-C825-4502-B626-73C5DB29CD3A}" type="datetimeFigureOut">
              <a:rPr lang="en-AU" smtClean="0"/>
              <a:t>28/05/2023</a:t>
            </a:fld>
            <a:endParaRPr lang="en-AU"/>
          </a:p>
        </p:txBody>
      </p:sp>
      <p:sp>
        <p:nvSpPr>
          <p:cNvPr id="6" name="Footer Placeholder 5"/>
          <p:cNvSpPr>
            <a:spLocks noGrp="1"/>
          </p:cNvSpPr>
          <p:nvPr>
            <p:ph type="ftr" sz="quarter" idx="11"/>
          </p:nvPr>
        </p:nvSpPr>
        <p:spPr>
          <a:xfrm>
            <a:off x="590396" y="6041362"/>
            <a:ext cx="3295413" cy="365125"/>
          </a:xfrm>
        </p:spPr>
        <p:txBody>
          <a:bodyPr/>
          <a:lstStyle/>
          <a:p>
            <a:endParaRPr lang="en-AU"/>
          </a:p>
        </p:txBody>
      </p:sp>
      <p:sp>
        <p:nvSpPr>
          <p:cNvPr id="7" name="Slide Number Placeholder 6"/>
          <p:cNvSpPr>
            <a:spLocks noGrp="1"/>
          </p:cNvSpPr>
          <p:nvPr>
            <p:ph type="sldNum" sz="quarter" idx="12"/>
          </p:nvPr>
        </p:nvSpPr>
        <p:spPr>
          <a:xfrm>
            <a:off x="4862689" y="5915888"/>
            <a:ext cx="1062155" cy="490599"/>
          </a:xfrm>
        </p:spPr>
        <p:txBody>
          <a:bodyPr/>
          <a:lstStyle/>
          <a:p>
            <a:fld id="{3B1E2456-1325-4FC0-8DBF-2B7000E47758}" type="slidenum">
              <a:rPr lang="en-AU" smtClean="0"/>
              <a:t>‹#›</a:t>
            </a:fld>
            <a:endParaRPr lang="en-AU"/>
          </a:p>
        </p:txBody>
      </p:sp>
    </p:spTree>
    <p:extLst>
      <p:ext uri="{BB962C8B-B14F-4D97-AF65-F5344CB8AC3E}">
        <p14:creationId xmlns:p14="http://schemas.microsoft.com/office/powerpoint/2010/main" val="2831263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AU"/>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3A4222D-C825-4502-B626-73C5DB29CD3A}" type="datetimeFigureOut">
              <a:rPr lang="en-AU" smtClean="0"/>
              <a:t>28/05/2023</a:t>
            </a:fld>
            <a:endParaRPr lang="en-AU"/>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3B1E2456-1325-4FC0-8DBF-2B7000E47758}" type="slidenum">
              <a:rPr lang="en-AU" smtClean="0"/>
              <a:t>‹#›</a:t>
            </a:fld>
            <a:endParaRPr lang="en-AU"/>
          </a:p>
        </p:txBody>
      </p:sp>
    </p:spTree>
    <p:extLst>
      <p:ext uri="{BB962C8B-B14F-4D97-AF65-F5344CB8AC3E}">
        <p14:creationId xmlns:p14="http://schemas.microsoft.com/office/powerpoint/2010/main" val="881196035"/>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urP2fIJYk8" TargetMode="External"/><Relationship Id="rId2" Type="http://schemas.openxmlformats.org/officeDocument/2006/relationships/slideLayout" Target="../slideLayouts/slideLayout4.xml"/><Relationship Id="rId1" Type="http://schemas.openxmlformats.org/officeDocument/2006/relationships/video" Target="https://www.youtube.com/embed/-urP2fIJYk8" TargetMode="Externa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F5493-7DED-4CA2-B399-FE1DCF2B50E0}"/>
              </a:ext>
            </a:extLst>
          </p:cNvPr>
          <p:cNvSpPr>
            <a:spLocks noGrp="1"/>
          </p:cNvSpPr>
          <p:nvPr>
            <p:ph type="ctrTitle"/>
          </p:nvPr>
        </p:nvSpPr>
        <p:spPr>
          <a:xfrm>
            <a:off x="1389205" y="3217728"/>
            <a:ext cx="9076238" cy="1043983"/>
          </a:xfrm>
        </p:spPr>
        <p:txBody>
          <a:bodyPr/>
          <a:lstStyle/>
          <a:p>
            <a:pPr algn="ctr"/>
            <a:r>
              <a:rPr lang="en-AU" dirty="0"/>
              <a:t>Drone Safety Rules</a:t>
            </a:r>
          </a:p>
        </p:txBody>
      </p:sp>
      <p:sp>
        <p:nvSpPr>
          <p:cNvPr id="3" name="Subtitle 2">
            <a:extLst>
              <a:ext uri="{FF2B5EF4-FFF2-40B4-BE49-F238E27FC236}">
                <a16:creationId xmlns:a16="http://schemas.microsoft.com/office/drawing/2014/main" id="{C3E80441-1DE4-4E67-932A-88EB4CCEA9AA}"/>
              </a:ext>
            </a:extLst>
          </p:cNvPr>
          <p:cNvSpPr>
            <a:spLocks noGrp="1"/>
          </p:cNvSpPr>
          <p:nvPr>
            <p:ph type="subTitle" idx="1"/>
          </p:nvPr>
        </p:nvSpPr>
        <p:spPr>
          <a:xfrm>
            <a:off x="1084147" y="5506141"/>
            <a:ext cx="10023705" cy="683549"/>
          </a:xfrm>
        </p:spPr>
        <p:txBody>
          <a:bodyPr>
            <a:noAutofit/>
          </a:bodyPr>
          <a:lstStyle/>
          <a:p>
            <a:pPr algn="ctr"/>
            <a:r>
              <a:rPr lang="en-AU" sz="3600" dirty="0"/>
              <a:t>Rules you must abide by in order to fly</a:t>
            </a:r>
          </a:p>
        </p:txBody>
      </p:sp>
      <p:pic>
        <p:nvPicPr>
          <p:cNvPr id="5" name="Picture 4">
            <a:extLst>
              <a:ext uri="{FF2B5EF4-FFF2-40B4-BE49-F238E27FC236}">
                <a16:creationId xmlns:a16="http://schemas.microsoft.com/office/drawing/2014/main" id="{F44E9CFB-6708-4728-9053-BD8576261D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4339" y="555210"/>
            <a:ext cx="5610049" cy="1941870"/>
          </a:xfrm>
          <a:prstGeom prst="rect">
            <a:avLst/>
          </a:prstGeom>
        </p:spPr>
      </p:pic>
    </p:spTree>
    <p:extLst>
      <p:ext uri="{BB962C8B-B14F-4D97-AF65-F5344CB8AC3E}">
        <p14:creationId xmlns:p14="http://schemas.microsoft.com/office/powerpoint/2010/main" val="3190350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B7128-B450-4FC5-8A19-AF3A4290C93D}"/>
              </a:ext>
            </a:extLst>
          </p:cNvPr>
          <p:cNvSpPr>
            <a:spLocks noGrp="1"/>
          </p:cNvSpPr>
          <p:nvPr>
            <p:ph type="title"/>
          </p:nvPr>
        </p:nvSpPr>
        <p:spPr/>
        <p:txBody>
          <a:bodyPr/>
          <a:lstStyle/>
          <a:p>
            <a:r>
              <a:rPr lang="en-AU" dirty="0"/>
              <a:t>Keeping Eyes on Your Drone</a:t>
            </a:r>
          </a:p>
        </p:txBody>
      </p:sp>
      <p:sp>
        <p:nvSpPr>
          <p:cNvPr id="3" name="Content Placeholder 2">
            <a:extLst>
              <a:ext uri="{FF2B5EF4-FFF2-40B4-BE49-F238E27FC236}">
                <a16:creationId xmlns:a16="http://schemas.microsoft.com/office/drawing/2014/main" id="{2FB40169-43AA-48C3-8A09-DBA28138A816}"/>
              </a:ext>
            </a:extLst>
          </p:cNvPr>
          <p:cNvSpPr>
            <a:spLocks noGrp="1"/>
          </p:cNvSpPr>
          <p:nvPr>
            <p:ph sz="half" idx="1"/>
          </p:nvPr>
        </p:nvSpPr>
        <p:spPr>
          <a:xfrm>
            <a:off x="818712" y="2222286"/>
            <a:ext cx="5185873" cy="4635713"/>
          </a:xfrm>
        </p:spPr>
        <p:txBody>
          <a:bodyPr>
            <a:normAutofit/>
          </a:bodyPr>
          <a:lstStyle/>
          <a:p>
            <a:r>
              <a:rPr lang="en-AU" b="1" dirty="0">
                <a:solidFill>
                  <a:schemeClr val="accent2"/>
                </a:solidFill>
              </a:rPr>
              <a:t>CASA Requirement</a:t>
            </a:r>
            <a:br>
              <a:rPr lang="en-AU" dirty="0"/>
            </a:br>
            <a:r>
              <a:rPr lang="en-AU" dirty="0"/>
              <a:t>You must keep the drone within visual line-of-sight.  This means always being to see the drone with your eyes, and not through screens.</a:t>
            </a:r>
            <a:br>
              <a:rPr lang="en-AU" dirty="0"/>
            </a:br>
            <a:endParaRPr lang="en-AU" dirty="0"/>
          </a:p>
          <a:p>
            <a:r>
              <a:rPr lang="en-AU" b="1" dirty="0">
                <a:solidFill>
                  <a:schemeClr val="accent2"/>
                </a:solidFill>
              </a:rPr>
              <a:t>School Context</a:t>
            </a:r>
            <a:br>
              <a:rPr lang="en-AU" dirty="0"/>
            </a:br>
            <a:r>
              <a:rPr lang="en-AU" dirty="0"/>
              <a:t>There will always be a maximum of one drone between two people, one will act as the pilot, and the other as a spotter who will always keep their eye on the drone and looking for hazards. The maximum heights in the school context mean you should never be flying above or behind buildings and trees.</a:t>
            </a:r>
          </a:p>
        </p:txBody>
      </p:sp>
      <p:pic>
        <p:nvPicPr>
          <p:cNvPr id="5" name="Picture 4">
            <a:extLst>
              <a:ext uri="{FF2B5EF4-FFF2-40B4-BE49-F238E27FC236}">
                <a16:creationId xmlns:a16="http://schemas.microsoft.com/office/drawing/2014/main" id="{4452C764-2751-4FFF-89B6-4850446015D6}"/>
              </a:ext>
            </a:extLst>
          </p:cNvPr>
          <p:cNvPicPr>
            <a:picLocks noChangeAspect="1"/>
          </p:cNvPicPr>
          <p:nvPr/>
        </p:nvPicPr>
        <p:blipFill rotWithShape="1">
          <a:blip r:embed="rId2"/>
          <a:srcRect l="25013" r="67250"/>
          <a:stretch/>
        </p:blipFill>
        <p:spPr>
          <a:xfrm>
            <a:off x="6187417" y="3298345"/>
            <a:ext cx="5209577" cy="2483593"/>
          </a:xfrm>
          <a:prstGeom prst="rect">
            <a:avLst/>
          </a:prstGeom>
        </p:spPr>
      </p:pic>
    </p:spTree>
    <p:extLst>
      <p:ext uri="{BB962C8B-B14F-4D97-AF65-F5344CB8AC3E}">
        <p14:creationId xmlns:p14="http://schemas.microsoft.com/office/powerpoint/2010/main" val="1190656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B7128-B450-4FC5-8A19-AF3A4290C93D}"/>
              </a:ext>
            </a:extLst>
          </p:cNvPr>
          <p:cNvSpPr>
            <a:spLocks noGrp="1"/>
          </p:cNvSpPr>
          <p:nvPr>
            <p:ph type="title"/>
          </p:nvPr>
        </p:nvSpPr>
        <p:spPr/>
        <p:txBody>
          <a:bodyPr/>
          <a:lstStyle/>
          <a:p>
            <a:r>
              <a:rPr lang="en-AU" dirty="0"/>
              <a:t>Flying In Populous Areas</a:t>
            </a:r>
          </a:p>
        </p:txBody>
      </p:sp>
      <p:sp>
        <p:nvSpPr>
          <p:cNvPr id="3" name="Content Placeholder 2">
            <a:extLst>
              <a:ext uri="{FF2B5EF4-FFF2-40B4-BE49-F238E27FC236}">
                <a16:creationId xmlns:a16="http://schemas.microsoft.com/office/drawing/2014/main" id="{2FB40169-43AA-48C3-8A09-DBA28138A816}"/>
              </a:ext>
            </a:extLst>
          </p:cNvPr>
          <p:cNvSpPr>
            <a:spLocks noGrp="1"/>
          </p:cNvSpPr>
          <p:nvPr>
            <p:ph sz="half" idx="1"/>
          </p:nvPr>
        </p:nvSpPr>
        <p:spPr>
          <a:xfrm>
            <a:off x="818712" y="2222287"/>
            <a:ext cx="5185873" cy="4635713"/>
          </a:xfrm>
        </p:spPr>
        <p:txBody>
          <a:bodyPr/>
          <a:lstStyle/>
          <a:p>
            <a:r>
              <a:rPr lang="en-AU" b="1" dirty="0">
                <a:solidFill>
                  <a:schemeClr val="accent2"/>
                </a:solidFill>
              </a:rPr>
              <a:t>CASA Requirement</a:t>
            </a:r>
            <a:br>
              <a:rPr lang="en-AU" dirty="0"/>
            </a:br>
            <a:r>
              <a:rPr lang="en-AU" dirty="0"/>
              <a:t>You must not fly over or above people, or in areas with large numbers of people.  This could include beaches, parks, events or sports ovals.</a:t>
            </a:r>
            <a:br>
              <a:rPr lang="en-AU" dirty="0"/>
            </a:br>
            <a:endParaRPr lang="en-AU" dirty="0"/>
          </a:p>
          <a:p>
            <a:r>
              <a:rPr lang="en-AU" b="1" dirty="0">
                <a:solidFill>
                  <a:schemeClr val="accent2"/>
                </a:solidFill>
              </a:rPr>
              <a:t>School Context</a:t>
            </a:r>
            <a:br>
              <a:rPr lang="en-AU" dirty="0"/>
            </a:br>
            <a:r>
              <a:rPr lang="en-AU" dirty="0"/>
              <a:t>We will not be flying drones above people or in areas where there are large numbers of people.</a:t>
            </a:r>
          </a:p>
        </p:txBody>
      </p:sp>
      <p:pic>
        <p:nvPicPr>
          <p:cNvPr id="5" name="Picture 4">
            <a:extLst>
              <a:ext uri="{FF2B5EF4-FFF2-40B4-BE49-F238E27FC236}">
                <a16:creationId xmlns:a16="http://schemas.microsoft.com/office/drawing/2014/main" id="{44C4A346-3D98-4A22-ABCE-130D3A5EA404}"/>
              </a:ext>
            </a:extLst>
          </p:cNvPr>
          <p:cNvPicPr>
            <a:picLocks noChangeAspect="1"/>
          </p:cNvPicPr>
          <p:nvPr/>
        </p:nvPicPr>
        <p:blipFill rotWithShape="1">
          <a:blip r:embed="rId2"/>
          <a:srcRect l="33441" r="58841"/>
          <a:stretch/>
        </p:blipFill>
        <p:spPr>
          <a:xfrm>
            <a:off x="6187417" y="3298811"/>
            <a:ext cx="5194583" cy="2482663"/>
          </a:xfrm>
          <a:prstGeom prst="rect">
            <a:avLst/>
          </a:prstGeom>
        </p:spPr>
      </p:pic>
    </p:spTree>
    <p:extLst>
      <p:ext uri="{BB962C8B-B14F-4D97-AF65-F5344CB8AC3E}">
        <p14:creationId xmlns:p14="http://schemas.microsoft.com/office/powerpoint/2010/main" val="459014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B7128-B450-4FC5-8A19-AF3A4290C93D}"/>
              </a:ext>
            </a:extLst>
          </p:cNvPr>
          <p:cNvSpPr>
            <a:spLocks noGrp="1"/>
          </p:cNvSpPr>
          <p:nvPr>
            <p:ph type="title"/>
          </p:nvPr>
        </p:nvSpPr>
        <p:spPr/>
        <p:txBody>
          <a:bodyPr/>
          <a:lstStyle/>
          <a:p>
            <a:r>
              <a:rPr lang="en-AU" dirty="0"/>
              <a:t>Respect Privacy</a:t>
            </a:r>
          </a:p>
        </p:txBody>
      </p:sp>
      <p:sp>
        <p:nvSpPr>
          <p:cNvPr id="3" name="Content Placeholder 2">
            <a:extLst>
              <a:ext uri="{FF2B5EF4-FFF2-40B4-BE49-F238E27FC236}">
                <a16:creationId xmlns:a16="http://schemas.microsoft.com/office/drawing/2014/main" id="{2FB40169-43AA-48C3-8A09-DBA28138A816}"/>
              </a:ext>
            </a:extLst>
          </p:cNvPr>
          <p:cNvSpPr>
            <a:spLocks noGrp="1"/>
          </p:cNvSpPr>
          <p:nvPr>
            <p:ph sz="half" idx="1"/>
          </p:nvPr>
        </p:nvSpPr>
        <p:spPr>
          <a:xfrm>
            <a:off x="818712" y="2222287"/>
            <a:ext cx="5185873" cy="4635713"/>
          </a:xfrm>
        </p:spPr>
        <p:txBody>
          <a:bodyPr/>
          <a:lstStyle/>
          <a:p>
            <a:r>
              <a:rPr lang="en-AU" b="1" dirty="0">
                <a:solidFill>
                  <a:schemeClr val="accent2"/>
                </a:solidFill>
              </a:rPr>
              <a:t>CASA Requirement</a:t>
            </a:r>
            <a:br>
              <a:rPr lang="en-AU" dirty="0"/>
            </a:br>
            <a:r>
              <a:rPr lang="en-AU" dirty="0"/>
              <a:t>Respect personal privacy.  Don’t record or photograph people without their consent</a:t>
            </a:r>
            <a:br>
              <a:rPr lang="en-AU" dirty="0"/>
            </a:br>
            <a:endParaRPr lang="en-AU" dirty="0"/>
          </a:p>
          <a:p>
            <a:r>
              <a:rPr lang="en-AU" b="1" dirty="0">
                <a:solidFill>
                  <a:schemeClr val="accent2"/>
                </a:solidFill>
              </a:rPr>
              <a:t>School Context</a:t>
            </a:r>
            <a:br>
              <a:rPr lang="en-AU" dirty="0"/>
            </a:br>
            <a:r>
              <a:rPr lang="en-AU" dirty="0"/>
              <a:t>When using the drones at school we will using them to take photos of parts of the school, not people.  Where photos of people are taken, they will be taken in accordance with school policy.</a:t>
            </a:r>
          </a:p>
        </p:txBody>
      </p:sp>
      <p:pic>
        <p:nvPicPr>
          <p:cNvPr id="5" name="Picture 4">
            <a:extLst>
              <a:ext uri="{FF2B5EF4-FFF2-40B4-BE49-F238E27FC236}">
                <a16:creationId xmlns:a16="http://schemas.microsoft.com/office/drawing/2014/main" id="{A78ADC1D-914B-451A-A215-CC7074829727}"/>
              </a:ext>
            </a:extLst>
          </p:cNvPr>
          <p:cNvPicPr>
            <a:picLocks noChangeAspect="1"/>
          </p:cNvPicPr>
          <p:nvPr/>
        </p:nvPicPr>
        <p:blipFill rotWithShape="1">
          <a:blip r:embed="rId2"/>
          <a:srcRect l="41861" r="50308"/>
          <a:stretch/>
        </p:blipFill>
        <p:spPr>
          <a:xfrm>
            <a:off x="6187417" y="3300484"/>
            <a:ext cx="5263557" cy="2479318"/>
          </a:xfrm>
          <a:prstGeom prst="rect">
            <a:avLst/>
          </a:prstGeom>
        </p:spPr>
      </p:pic>
    </p:spTree>
    <p:extLst>
      <p:ext uri="{BB962C8B-B14F-4D97-AF65-F5344CB8AC3E}">
        <p14:creationId xmlns:p14="http://schemas.microsoft.com/office/powerpoint/2010/main" val="1465056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B7128-B450-4FC5-8A19-AF3A4290C93D}"/>
              </a:ext>
            </a:extLst>
          </p:cNvPr>
          <p:cNvSpPr>
            <a:spLocks noGrp="1"/>
          </p:cNvSpPr>
          <p:nvPr>
            <p:ph type="title"/>
          </p:nvPr>
        </p:nvSpPr>
        <p:spPr/>
        <p:txBody>
          <a:bodyPr/>
          <a:lstStyle/>
          <a:p>
            <a:r>
              <a:rPr lang="en-AU" dirty="0"/>
              <a:t>Do not Create a Hazard</a:t>
            </a:r>
          </a:p>
        </p:txBody>
      </p:sp>
      <p:sp>
        <p:nvSpPr>
          <p:cNvPr id="3" name="Content Placeholder 2">
            <a:extLst>
              <a:ext uri="{FF2B5EF4-FFF2-40B4-BE49-F238E27FC236}">
                <a16:creationId xmlns:a16="http://schemas.microsoft.com/office/drawing/2014/main" id="{2FB40169-43AA-48C3-8A09-DBA28138A816}"/>
              </a:ext>
            </a:extLst>
          </p:cNvPr>
          <p:cNvSpPr>
            <a:spLocks noGrp="1"/>
          </p:cNvSpPr>
          <p:nvPr>
            <p:ph sz="half" idx="1"/>
          </p:nvPr>
        </p:nvSpPr>
        <p:spPr>
          <a:xfrm>
            <a:off x="818712" y="2222287"/>
            <a:ext cx="5185873" cy="4635713"/>
          </a:xfrm>
        </p:spPr>
        <p:txBody>
          <a:bodyPr>
            <a:normAutofit/>
          </a:bodyPr>
          <a:lstStyle/>
          <a:p>
            <a:r>
              <a:rPr lang="en-AU" b="1" dirty="0">
                <a:solidFill>
                  <a:schemeClr val="accent2"/>
                </a:solidFill>
              </a:rPr>
              <a:t>CASA Requirement</a:t>
            </a:r>
            <a:br>
              <a:rPr lang="en-AU" dirty="0"/>
            </a:br>
            <a:r>
              <a:rPr lang="en-AU" dirty="0"/>
              <a:t>Operate in a way that does not cause a hazard to another aircraft, person, or property</a:t>
            </a:r>
            <a:br>
              <a:rPr lang="en-AU" dirty="0"/>
            </a:br>
            <a:endParaRPr lang="en-AU" dirty="0"/>
          </a:p>
          <a:p>
            <a:r>
              <a:rPr lang="en-AU" b="1" dirty="0">
                <a:solidFill>
                  <a:schemeClr val="accent2"/>
                </a:solidFill>
              </a:rPr>
              <a:t>School Context</a:t>
            </a:r>
            <a:br>
              <a:rPr lang="en-AU" dirty="0"/>
            </a:br>
            <a:r>
              <a:rPr lang="en-AU" dirty="0"/>
              <a:t>With the highway being close to the school and Braddock we need to be very aware of the road.  Keeping the drone below fence and tree heights will reduce the chance of a drone going over the road, but you should fly no closer than 10 metres from the fence.</a:t>
            </a:r>
          </a:p>
        </p:txBody>
      </p:sp>
      <p:pic>
        <p:nvPicPr>
          <p:cNvPr id="5" name="Picture 4">
            <a:extLst>
              <a:ext uri="{FF2B5EF4-FFF2-40B4-BE49-F238E27FC236}">
                <a16:creationId xmlns:a16="http://schemas.microsoft.com/office/drawing/2014/main" id="{E7FEC98E-9EE2-4941-97DD-2C337BCAEDE2}"/>
              </a:ext>
            </a:extLst>
          </p:cNvPr>
          <p:cNvPicPr>
            <a:picLocks noChangeAspect="1"/>
          </p:cNvPicPr>
          <p:nvPr/>
        </p:nvPicPr>
        <p:blipFill rotWithShape="1">
          <a:blip r:embed="rId2"/>
          <a:srcRect l="58568" r="33735"/>
          <a:stretch/>
        </p:blipFill>
        <p:spPr>
          <a:xfrm>
            <a:off x="6095999" y="3294152"/>
            <a:ext cx="5199967" cy="2491982"/>
          </a:xfrm>
          <a:prstGeom prst="rect">
            <a:avLst/>
          </a:prstGeom>
        </p:spPr>
      </p:pic>
    </p:spTree>
    <p:extLst>
      <p:ext uri="{BB962C8B-B14F-4D97-AF65-F5344CB8AC3E}">
        <p14:creationId xmlns:p14="http://schemas.microsoft.com/office/powerpoint/2010/main" val="492020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B7128-B450-4FC5-8A19-AF3A4290C93D}"/>
              </a:ext>
            </a:extLst>
          </p:cNvPr>
          <p:cNvSpPr>
            <a:spLocks noGrp="1"/>
          </p:cNvSpPr>
          <p:nvPr>
            <p:ph type="title"/>
          </p:nvPr>
        </p:nvSpPr>
        <p:spPr/>
        <p:txBody>
          <a:bodyPr/>
          <a:lstStyle/>
          <a:p>
            <a:r>
              <a:rPr lang="en-AU" dirty="0"/>
              <a:t>Flying in Reduced Visibility</a:t>
            </a:r>
          </a:p>
        </p:txBody>
      </p:sp>
      <p:sp>
        <p:nvSpPr>
          <p:cNvPr id="3" name="Content Placeholder 2">
            <a:extLst>
              <a:ext uri="{FF2B5EF4-FFF2-40B4-BE49-F238E27FC236}">
                <a16:creationId xmlns:a16="http://schemas.microsoft.com/office/drawing/2014/main" id="{2FB40169-43AA-48C3-8A09-DBA28138A816}"/>
              </a:ext>
            </a:extLst>
          </p:cNvPr>
          <p:cNvSpPr>
            <a:spLocks noGrp="1"/>
          </p:cNvSpPr>
          <p:nvPr>
            <p:ph sz="half" idx="1"/>
          </p:nvPr>
        </p:nvSpPr>
        <p:spPr>
          <a:xfrm>
            <a:off x="818712" y="2222286"/>
            <a:ext cx="5185873" cy="4635713"/>
          </a:xfrm>
        </p:spPr>
        <p:txBody>
          <a:bodyPr/>
          <a:lstStyle/>
          <a:p>
            <a:r>
              <a:rPr lang="en-AU" b="1" dirty="0">
                <a:solidFill>
                  <a:schemeClr val="accent2"/>
                </a:solidFill>
              </a:rPr>
              <a:t>CASA Requirement</a:t>
            </a:r>
            <a:br>
              <a:rPr lang="en-AU" dirty="0"/>
            </a:br>
            <a:r>
              <a:rPr lang="en-AU" dirty="0"/>
              <a:t>You must only fly during the day and you must not fly through cloud or fog.</a:t>
            </a:r>
            <a:br>
              <a:rPr lang="en-AU" dirty="0"/>
            </a:br>
            <a:endParaRPr lang="en-AU" dirty="0"/>
          </a:p>
          <a:p>
            <a:r>
              <a:rPr lang="en-AU" b="1" dirty="0">
                <a:solidFill>
                  <a:schemeClr val="accent2"/>
                </a:solidFill>
              </a:rPr>
              <a:t>School Context</a:t>
            </a:r>
            <a:br>
              <a:rPr lang="en-AU" dirty="0"/>
            </a:br>
            <a:r>
              <a:rPr lang="en-AU" dirty="0"/>
              <a:t>As they are being used for school we will only ever operate during the day.  When weather is bad (such as fog) we will not fly or will fly inside.</a:t>
            </a:r>
          </a:p>
          <a:p>
            <a:endParaRPr lang="en-AU" dirty="0"/>
          </a:p>
        </p:txBody>
      </p:sp>
      <p:pic>
        <p:nvPicPr>
          <p:cNvPr id="5" name="Picture 4">
            <a:extLst>
              <a:ext uri="{FF2B5EF4-FFF2-40B4-BE49-F238E27FC236}">
                <a16:creationId xmlns:a16="http://schemas.microsoft.com/office/drawing/2014/main" id="{E7FEC98E-9EE2-4941-97DD-2C337BCAEDE2}"/>
              </a:ext>
            </a:extLst>
          </p:cNvPr>
          <p:cNvPicPr>
            <a:picLocks noChangeAspect="1"/>
          </p:cNvPicPr>
          <p:nvPr/>
        </p:nvPicPr>
        <p:blipFill rotWithShape="1">
          <a:blip r:embed="rId2"/>
          <a:srcRect l="66953" r="25308"/>
          <a:stretch/>
        </p:blipFill>
        <p:spPr>
          <a:xfrm>
            <a:off x="6095999" y="3302260"/>
            <a:ext cx="5194583" cy="2475764"/>
          </a:xfrm>
          <a:prstGeom prst="rect">
            <a:avLst/>
          </a:prstGeom>
        </p:spPr>
      </p:pic>
    </p:spTree>
    <p:extLst>
      <p:ext uri="{BB962C8B-B14F-4D97-AF65-F5344CB8AC3E}">
        <p14:creationId xmlns:p14="http://schemas.microsoft.com/office/powerpoint/2010/main" val="3527384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B7128-B450-4FC5-8A19-AF3A4290C93D}"/>
              </a:ext>
            </a:extLst>
          </p:cNvPr>
          <p:cNvSpPr>
            <a:spLocks noGrp="1"/>
          </p:cNvSpPr>
          <p:nvPr>
            <p:ph type="title"/>
          </p:nvPr>
        </p:nvSpPr>
        <p:spPr/>
        <p:txBody>
          <a:bodyPr/>
          <a:lstStyle/>
          <a:p>
            <a:r>
              <a:rPr lang="en-AU" dirty="0"/>
              <a:t>Flying Near Emergency Situations</a:t>
            </a:r>
          </a:p>
        </p:txBody>
      </p:sp>
      <p:sp>
        <p:nvSpPr>
          <p:cNvPr id="3" name="Content Placeholder 2">
            <a:extLst>
              <a:ext uri="{FF2B5EF4-FFF2-40B4-BE49-F238E27FC236}">
                <a16:creationId xmlns:a16="http://schemas.microsoft.com/office/drawing/2014/main" id="{2FB40169-43AA-48C3-8A09-DBA28138A816}"/>
              </a:ext>
            </a:extLst>
          </p:cNvPr>
          <p:cNvSpPr>
            <a:spLocks noGrp="1"/>
          </p:cNvSpPr>
          <p:nvPr>
            <p:ph sz="half" idx="1"/>
          </p:nvPr>
        </p:nvSpPr>
        <p:spPr>
          <a:xfrm>
            <a:off x="818712" y="2222287"/>
            <a:ext cx="5185873" cy="4635713"/>
          </a:xfrm>
        </p:spPr>
        <p:txBody>
          <a:bodyPr/>
          <a:lstStyle/>
          <a:p>
            <a:r>
              <a:rPr lang="en-AU" b="1" dirty="0">
                <a:solidFill>
                  <a:schemeClr val="accent2"/>
                </a:solidFill>
              </a:rPr>
              <a:t>CASA Requirement</a:t>
            </a:r>
            <a:br>
              <a:rPr lang="en-AU" dirty="0"/>
            </a:br>
            <a:r>
              <a:rPr lang="en-AU" dirty="0"/>
              <a:t>You must not fly a drone over or near an area affecting public safety or where emergency operations are underway.  This may include car crashes, fires, police operations, or search and rescue</a:t>
            </a:r>
            <a:br>
              <a:rPr lang="en-AU" dirty="0"/>
            </a:br>
            <a:endParaRPr lang="en-AU" dirty="0"/>
          </a:p>
          <a:p>
            <a:r>
              <a:rPr lang="en-AU" b="1" dirty="0">
                <a:solidFill>
                  <a:schemeClr val="accent2"/>
                </a:solidFill>
              </a:rPr>
              <a:t>School Context</a:t>
            </a:r>
            <a:br>
              <a:rPr lang="en-AU" dirty="0"/>
            </a:br>
            <a:r>
              <a:rPr lang="en-AU" dirty="0"/>
              <a:t>As we will flying drones at school this issue should not present itself, however if it does the drones will be landed immediately.</a:t>
            </a:r>
          </a:p>
        </p:txBody>
      </p:sp>
      <p:pic>
        <p:nvPicPr>
          <p:cNvPr id="5" name="Picture 4">
            <a:extLst>
              <a:ext uri="{FF2B5EF4-FFF2-40B4-BE49-F238E27FC236}">
                <a16:creationId xmlns:a16="http://schemas.microsoft.com/office/drawing/2014/main" id="{E7FEC98E-9EE2-4941-97DD-2C337BCAEDE2}"/>
              </a:ext>
            </a:extLst>
          </p:cNvPr>
          <p:cNvPicPr>
            <a:picLocks noChangeAspect="1"/>
          </p:cNvPicPr>
          <p:nvPr/>
        </p:nvPicPr>
        <p:blipFill rotWithShape="1">
          <a:blip r:embed="rId2"/>
          <a:srcRect l="75423" r="16877"/>
          <a:stretch/>
        </p:blipFill>
        <p:spPr>
          <a:xfrm>
            <a:off x="6290338" y="3298572"/>
            <a:ext cx="5183939" cy="2483141"/>
          </a:xfrm>
          <a:prstGeom prst="rect">
            <a:avLst/>
          </a:prstGeom>
        </p:spPr>
      </p:pic>
    </p:spTree>
    <p:extLst>
      <p:ext uri="{BB962C8B-B14F-4D97-AF65-F5344CB8AC3E}">
        <p14:creationId xmlns:p14="http://schemas.microsoft.com/office/powerpoint/2010/main" val="2995991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B7128-B450-4FC5-8A19-AF3A4290C93D}"/>
              </a:ext>
            </a:extLst>
          </p:cNvPr>
          <p:cNvSpPr>
            <a:spLocks noGrp="1"/>
          </p:cNvSpPr>
          <p:nvPr>
            <p:ph type="title"/>
          </p:nvPr>
        </p:nvSpPr>
        <p:spPr/>
        <p:txBody>
          <a:bodyPr/>
          <a:lstStyle/>
          <a:p>
            <a:r>
              <a:rPr lang="en-AU" dirty="0"/>
              <a:t>Flying a Drone Commercially</a:t>
            </a:r>
          </a:p>
        </p:txBody>
      </p:sp>
      <p:sp>
        <p:nvSpPr>
          <p:cNvPr id="3" name="Content Placeholder 2">
            <a:extLst>
              <a:ext uri="{FF2B5EF4-FFF2-40B4-BE49-F238E27FC236}">
                <a16:creationId xmlns:a16="http://schemas.microsoft.com/office/drawing/2014/main" id="{2FB40169-43AA-48C3-8A09-DBA28138A816}"/>
              </a:ext>
            </a:extLst>
          </p:cNvPr>
          <p:cNvSpPr>
            <a:spLocks noGrp="1"/>
          </p:cNvSpPr>
          <p:nvPr>
            <p:ph sz="half" idx="1"/>
          </p:nvPr>
        </p:nvSpPr>
        <p:spPr>
          <a:xfrm>
            <a:off x="810000" y="3088377"/>
            <a:ext cx="5185873" cy="2903530"/>
          </a:xfrm>
        </p:spPr>
        <p:txBody>
          <a:bodyPr/>
          <a:lstStyle/>
          <a:p>
            <a:r>
              <a:rPr lang="en-AU" b="1" dirty="0">
                <a:solidFill>
                  <a:schemeClr val="accent2"/>
                </a:solidFill>
              </a:rPr>
              <a:t>CASA Requirement</a:t>
            </a:r>
            <a:br>
              <a:rPr lang="en-AU" dirty="0"/>
            </a:br>
            <a:r>
              <a:rPr lang="en-AU" dirty="0"/>
              <a:t>There are additional rules if you intend to fly your drone for or at work</a:t>
            </a:r>
            <a:br>
              <a:rPr lang="en-AU" dirty="0"/>
            </a:br>
            <a:endParaRPr lang="en-AU" dirty="0"/>
          </a:p>
          <a:p>
            <a:r>
              <a:rPr lang="en-AU" b="1" dirty="0">
                <a:solidFill>
                  <a:schemeClr val="accent2"/>
                </a:solidFill>
              </a:rPr>
              <a:t>School Context</a:t>
            </a:r>
            <a:br>
              <a:rPr lang="en-AU" dirty="0"/>
            </a:br>
            <a:r>
              <a:rPr lang="en-AU" dirty="0"/>
              <a:t>The use of drones at school are part of the curriculum and therefore no additional requirements are needed if flying only for school curriculum purposes.</a:t>
            </a:r>
          </a:p>
        </p:txBody>
      </p:sp>
      <p:pic>
        <p:nvPicPr>
          <p:cNvPr id="5" name="Picture 4">
            <a:extLst>
              <a:ext uri="{FF2B5EF4-FFF2-40B4-BE49-F238E27FC236}">
                <a16:creationId xmlns:a16="http://schemas.microsoft.com/office/drawing/2014/main" id="{B88201C1-EBD8-43BE-99D0-746EA6A5D6C9}"/>
              </a:ext>
            </a:extLst>
          </p:cNvPr>
          <p:cNvPicPr>
            <a:picLocks noChangeAspect="1"/>
          </p:cNvPicPr>
          <p:nvPr/>
        </p:nvPicPr>
        <p:blipFill rotWithShape="1">
          <a:blip r:embed="rId2"/>
          <a:srcRect l="92251"/>
          <a:stretch/>
        </p:blipFill>
        <p:spPr>
          <a:xfrm>
            <a:off x="6178705" y="3303925"/>
            <a:ext cx="5194583" cy="2472435"/>
          </a:xfrm>
          <a:prstGeom prst="rect">
            <a:avLst/>
          </a:prstGeom>
        </p:spPr>
      </p:pic>
    </p:spTree>
    <p:extLst>
      <p:ext uri="{BB962C8B-B14F-4D97-AF65-F5344CB8AC3E}">
        <p14:creationId xmlns:p14="http://schemas.microsoft.com/office/powerpoint/2010/main" val="2497050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B7128-B450-4FC5-8A19-AF3A4290C93D}"/>
              </a:ext>
            </a:extLst>
          </p:cNvPr>
          <p:cNvSpPr>
            <a:spLocks noGrp="1"/>
          </p:cNvSpPr>
          <p:nvPr>
            <p:ph type="title"/>
          </p:nvPr>
        </p:nvSpPr>
        <p:spPr/>
        <p:txBody>
          <a:bodyPr/>
          <a:lstStyle/>
          <a:p>
            <a:r>
              <a:rPr lang="en-AU" dirty="0"/>
              <a:t>Other Safety Procedures</a:t>
            </a:r>
          </a:p>
        </p:txBody>
      </p:sp>
      <p:sp>
        <p:nvSpPr>
          <p:cNvPr id="3" name="Content Placeholder 2">
            <a:extLst>
              <a:ext uri="{FF2B5EF4-FFF2-40B4-BE49-F238E27FC236}">
                <a16:creationId xmlns:a16="http://schemas.microsoft.com/office/drawing/2014/main" id="{2FB40169-43AA-48C3-8A09-DBA28138A816}"/>
              </a:ext>
            </a:extLst>
          </p:cNvPr>
          <p:cNvSpPr>
            <a:spLocks noGrp="1"/>
          </p:cNvSpPr>
          <p:nvPr>
            <p:ph type="body" idx="1"/>
          </p:nvPr>
        </p:nvSpPr>
        <p:spPr/>
        <p:txBody>
          <a:bodyPr>
            <a:normAutofit/>
          </a:bodyPr>
          <a:lstStyle/>
          <a:p>
            <a:endParaRPr lang="en-AU" dirty="0"/>
          </a:p>
        </p:txBody>
      </p:sp>
    </p:spTree>
    <p:extLst>
      <p:ext uri="{BB962C8B-B14F-4D97-AF65-F5344CB8AC3E}">
        <p14:creationId xmlns:p14="http://schemas.microsoft.com/office/powerpoint/2010/main" val="1369027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B7128-B450-4FC5-8A19-AF3A4290C93D}"/>
              </a:ext>
            </a:extLst>
          </p:cNvPr>
          <p:cNvSpPr>
            <a:spLocks noGrp="1"/>
          </p:cNvSpPr>
          <p:nvPr>
            <p:ph type="title"/>
          </p:nvPr>
        </p:nvSpPr>
        <p:spPr/>
        <p:txBody>
          <a:bodyPr/>
          <a:lstStyle/>
          <a:p>
            <a:r>
              <a:rPr lang="en-AU" dirty="0"/>
              <a:t>Pre and Post Flight Checklists</a:t>
            </a:r>
          </a:p>
        </p:txBody>
      </p:sp>
      <p:sp>
        <p:nvSpPr>
          <p:cNvPr id="3" name="Content Placeholder 2">
            <a:extLst>
              <a:ext uri="{FF2B5EF4-FFF2-40B4-BE49-F238E27FC236}">
                <a16:creationId xmlns:a16="http://schemas.microsoft.com/office/drawing/2014/main" id="{2FB40169-43AA-48C3-8A09-DBA28138A816}"/>
              </a:ext>
            </a:extLst>
          </p:cNvPr>
          <p:cNvSpPr>
            <a:spLocks noGrp="1"/>
          </p:cNvSpPr>
          <p:nvPr>
            <p:ph sz="half" idx="1"/>
          </p:nvPr>
        </p:nvSpPr>
        <p:spPr>
          <a:xfrm>
            <a:off x="818712" y="2222287"/>
            <a:ext cx="5185873" cy="4254014"/>
          </a:xfrm>
        </p:spPr>
        <p:txBody>
          <a:bodyPr>
            <a:normAutofit/>
          </a:bodyPr>
          <a:lstStyle/>
          <a:p>
            <a:pPr marL="0" indent="0">
              <a:buNone/>
            </a:pPr>
            <a:r>
              <a:rPr lang="en-AU" sz="2400" dirty="0"/>
              <a:t>These will be completed before and after each flight to ensure that the area is safe to by flying in  and that the aircraft is performing as expected.</a:t>
            </a:r>
            <a:br>
              <a:rPr lang="en-AU" dirty="0"/>
            </a:br>
            <a:endParaRPr lang="en-AU" dirty="0"/>
          </a:p>
        </p:txBody>
      </p:sp>
      <p:pic>
        <p:nvPicPr>
          <p:cNvPr id="7" name="Graphic 6" descr="Checklist">
            <a:extLst>
              <a:ext uri="{FF2B5EF4-FFF2-40B4-BE49-F238E27FC236}">
                <a16:creationId xmlns:a16="http://schemas.microsoft.com/office/drawing/2014/main" id="{BFF27A9E-A982-43DC-96F4-7E0A7D177A1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13224" y="1942001"/>
            <a:ext cx="4814586" cy="4814586"/>
          </a:xfrm>
          <a:prstGeom prst="rect">
            <a:avLst/>
          </a:prstGeom>
        </p:spPr>
      </p:pic>
    </p:spTree>
    <p:extLst>
      <p:ext uri="{BB962C8B-B14F-4D97-AF65-F5344CB8AC3E}">
        <p14:creationId xmlns:p14="http://schemas.microsoft.com/office/powerpoint/2010/main" val="2636529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B7128-B450-4FC5-8A19-AF3A4290C93D}"/>
              </a:ext>
            </a:extLst>
          </p:cNvPr>
          <p:cNvSpPr>
            <a:spLocks noGrp="1"/>
          </p:cNvSpPr>
          <p:nvPr>
            <p:ph type="title"/>
          </p:nvPr>
        </p:nvSpPr>
        <p:spPr/>
        <p:txBody>
          <a:bodyPr/>
          <a:lstStyle/>
          <a:p>
            <a:r>
              <a:rPr lang="en-AU" dirty="0"/>
              <a:t>Spotters</a:t>
            </a:r>
          </a:p>
        </p:txBody>
      </p:sp>
      <p:sp>
        <p:nvSpPr>
          <p:cNvPr id="3" name="Content Placeholder 2">
            <a:extLst>
              <a:ext uri="{FF2B5EF4-FFF2-40B4-BE49-F238E27FC236}">
                <a16:creationId xmlns:a16="http://schemas.microsoft.com/office/drawing/2014/main" id="{2FB40169-43AA-48C3-8A09-DBA28138A816}"/>
              </a:ext>
            </a:extLst>
          </p:cNvPr>
          <p:cNvSpPr>
            <a:spLocks noGrp="1"/>
          </p:cNvSpPr>
          <p:nvPr>
            <p:ph sz="half" idx="1"/>
          </p:nvPr>
        </p:nvSpPr>
        <p:spPr>
          <a:xfrm>
            <a:off x="818712" y="2222287"/>
            <a:ext cx="5185873" cy="4254014"/>
          </a:xfrm>
        </p:spPr>
        <p:txBody>
          <a:bodyPr>
            <a:normAutofit/>
          </a:bodyPr>
          <a:lstStyle/>
          <a:p>
            <a:pPr marL="0" indent="0">
              <a:buNone/>
            </a:pPr>
            <a:r>
              <a:rPr lang="en-AU" sz="2400" dirty="0"/>
              <a:t>Although the pilot will generally be looking at the aircraft in order to pilot it.  There are times that looking at the screen will be more appropriate.  In this case the spotter will look at the aircraft and communicate required information to the pilot using verbal commands or hand signals</a:t>
            </a:r>
          </a:p>
        </p:txBody>
      </p:sp>
      <p:pic>
        <p:nvPicPr>
          <p:cNvPr id="7" name="Graphic 6" descr="Eyes">
            <a:extLst>
              <a:ext uri="{FF2B5EF4-FFF2-40B4-BE49-F238E27FC236}">
                <a16:creationId xmlns:a16="http://schemas.microsoft.com/office/drawing/2014/main" id="{BFF27A9E-A982-43DC-96F4-7E0A7D177A1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13224" y="1942001"/>
            <a:ext cx="4814586" cy="4814586"/>
          </a:xfrm>
          <a:prstGeom prst="rect">
            <a:avLst/>
          </a:prstGeom>
        </p:spPr>
      </p:pic>
      <p:sp>
        <p:nvSpPr>
          <p:cNvPr id="4" name="Oval 3">
            <a:extLst>
              <a:ext uri="{FF2B5EF4-FFF2-40B4-BE49-F238E27FC236}">
                <a16:creationId xmlns:a16="http://schemas.microsoft.com/office/drawing/2014/main" id="{105C5731-5F12-4812-867A-DA68F6D3B910}"/>
              </a:ext>
            </a:extLst>
          </p:cNvPr>
          <p:cNvSpPr/>
          <p:nvPr/>
        </p:nvSpPr>
        <p:spPr>
          <a:xfrm>
            <a:off x="8036653" y="4209827"/>
            <a:ext cx="278934" cy="278934"/>
          </a:xfrm>
          <a:prstGeom prst="ellipse">
            <a:avLst/>
          </a:prstGeom>
          <a:solidFill>
            <a:srgbClr val="505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789759EE-B872-44FE-8C5C-7AD4F3A1151C}"/>
              </a:ext>
            </a:extLst>
          </p:cNvPr>
          <p:cNvSpPr/>
          <p:nvPr/>
        </p:nvSpPr>
        <p:spPr>
          <a:xfrm>
            <a:off x="10353412" y="4210478"/>
            <a:ext cx="278934" cy="278934"/>
          </a:xfrm>
          <a:prstGeom prst="ellipse">
            <a:avLst/>
          </a:prstGeom>
          <a:solidFill>
            <a:srgbClr val="5050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168579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C834D-4747-4740-9C44-E7F288E466E6}"/>
              </a:ext>
            </a:extLst>
          </p:cNvPr>
          <p:cNvSpPr>
            <a:spLocks noGrp="1"/>
          </p:cNvSpPr>
          <p:nvPr>
            <p:ph type="title"/>
          </p:nvPr>
        </p:nvSpPr>
        <p:spPr/>
        <p:txBody>
          <a:bodyPr/>
          <a:lstStyle/>
          <a:p>
            <a:r>
              <a:rPr lang="en-AU" dirty="0"/>
              <a:t>Ensuring Safety</a:t>
            </a:r>
          </a:p>
        </p:txBody>
      </p:sp>
      <p:sp>
        <p:nvSpPr>
          <p:cNvPr id="3" name="Content Placeholder 2">
            <a:extLst>
              <a:ext uri="{FF2B5EF4-FFF2-40B4-BE49-F238E27FC236}">
                <a16:creationId xmlns:a16="http://schemas.microsoft.com/office/drawing/2014/main" id="{6604917D-7F18-41B5-AF68-3D750F0710AF}"/>
              </a:ext>
            </a:extLst>
          </p:cNvPr>
          <p:cNvSpPr>
            <a:spLocks noGrp="1"/>
          </p:cNvSpPr>
          <p:nvPr>
            <p:ph idx="1"/>
          </p:nvPr>
        </p:nvSpPr>
        <p:spPr>
          <a:xfrm>
            <a:off x="818712" y="2222287"/>
            <a:ext cx="10554574" cy="4188525"/>
          </a:xfrm>
        </p:spPr>
        <p:txBody>
          <a:bodyPr/>
          <a:lstStyle/>
          <a:p>
            <a:pPr marL="0" indent="0">
              <a:buNone/>
            </a:pPr>
            <a:r>
              <a:rPr lang="en-AU" sz="2000" dirty="0"/>
              <a:t>Although flying drones can be a lot of fun, they also can pose some serious risks if the rules are not followed.  Therefore the following measures will be put in place for this unit of work.</a:t>
            </a:r>
          </a:p>
          <a:p>
            <a:pPr marL="0" indent="0">
              <a:buNone/>
            </a:pPr>
            <a:endParaRPr lang="en-AU" sz="2000" dirty="0"/>
          </a:p>
          <a:p>
            <a:r>
              <a:rPr lang="en-AU" sz="2000" dirty="0"/>
              <a:t>Before you are able to fly the drones, you must pass a safety test on operating the drones, this will cover both the CASA requirements and how they are applied in a school context. The minimum passing mark for this test is 80%. This is a score of 12/15</a:t>
            </a:r>
            <a:br>
              <a:rPr lang="en-AU" sz="2000" dirty="0"/>
            </a:br>
            <a:endParaRPr lang="en-AU" sz="2000" dirty="0"/>
          </a:p>
          <a:p>
            <a:r>
              <a:rPr lang="en-AU" sz="2000" dirty="0"/>
              <a:t>Failure to follow the safety requirements will mean that you will be banned from flying the drones for a period of time.  The length of time imposed for this ban will be determined by your teacher</a:t>
            </a:r>
            <a:endParaRPr lang="en-AU" dirty="0"/>
          </a:p>
        </p:txBody>
      </p:sp>
    </p:spTree>
    <p:extLst>
      <p:ext uri="{BB962C8B-B14F-4D97-AF65-F5344CB8AC3E}">
        <p14:creationId xmlns:p14="http://schemas.microsoft.com/office/powerpoint/2010/main" val="2823875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8B816-1E1C-4132-BB93-52CC179A923A}"/>
              </a:ext>
            </a:extLst>
          </p:cNvPr>
          <p:cNvSpPr>
            <a:spLocks noGrp="1"/>
          </p:cNvSpPr>
          <p:nvPr>
            <p:ph type="title"/>
          </p:nvPr>
        </p:nvSpPr>
        <p:spPr/>
        <p:txBody>
          <a:bodyPr/>
          <a:lstStyle/>
          <a:p>
            <a:r>
              <a:rPr lang="en-AU" dirty="0"/>
              <a:t>Hand Signals</a:t>
            </a:r>
          </a:p>
        </p:txBody>
      </p:sp>
      <p:sp>
        <p:nvSpPr>
          <p:cNvPr id="3" name="Content Placeholder 2">
            <a:extLst>
              <a:ext uri="{FF2B5EF4-FFF2-40B4-BE49-F238E27FC236}">
                <a16:creationId xmlns:a16="http://schemas.microsoft.com/office/drawing/2014/main" id="{8C1A62E6-30A0-421A-8EC8-526B7CDF3F2C}"/>
              </a:ext>
            </a:extLst>
          </p:cNvPr>
          <p:cNvSpPr>
            <a:spLocks noGrp="1"/>
          </p:cNvSpPr>
          <p:nvPr>
            <p:ph sz="half" idx="1"/>
          </p:nvPr>
        </p:nvSpPr>
        <p:spPr>
          <a:xfrm>
            <a:off x="818712" y="2222287"/>
            <a:ext cx="4298572" cy="4188525"/>
          </a:xfrm>
        </p:spPr>
        <p:txBody>
          <a:bodyPr>
            <a:normAutofit/>
          </a:bodyPr>
          <a:lstStyle/>
          <a:p>
            <a:pPr marL="0" indent="0">
              <a:buNone/>
            </a:pPr>
            <a:r>
              <a:rPr lang="en-AU" sz="2400" dirty="0"/>
              <a:t>The hand signals shown opposite allow for the spotter to send messages to the pilot from a greater distance than could be done verbally.  They incorporate all of the major aircraft movements.</a:t>
            </a:r>
          </a:p>
        </p:txBody>
      </p:sp>
      <p:pic>
        <p:nvPicPr>
          <p:cNvPr id="5" name="Picture 4">
            <a:extLst>
              <a:ext uri="{FF2B5EF4-FFF2-40B4-BE49-F238E27FC236}">
                <a16:creationId xmlns:a16="http://schemas.microsoft.com/office/drawing/2014/main" id="{40E18C09-399F-40EB-AC2E-281A9E276BD3}"/>
              </a:ext>
            </a:extLst>
          </p:cNvPr>
          <p:cNvPicPr>
            <a:picLocks noChangeAspect="1"/>
          </p:cNvPicPr>
          <p:nvPr/>
        </p:nvPicPr>
        <p:blipFill>
          <a:blip r:embed="rId2"/>
          <a:stretch>
            <a:fillRect/>
          </a:stretch>
        </p:blipFill>
        <p:spPr>
          <a:xfrm>
            <a:off x="5401397" y="1887523"/>
            <a:ext cx="6790603" cy="4970477"/>
          </a:xfrm>
          <a:prstGeom prst="rect">
            <a:avLst/>
          </a:prstGeom>
        </p:spPr>
      </p:pic>
    </p:spTree>
    <p:extLst>
      <p:ext uri="{BB962C8B-B14F-4D97-AF65-F5344CB8AC3E}">
        <p14:creationId xmlns:p14="http://schemas.microsoft.com/office/powerpoint/2010/main" val="41719540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B7128-B450-4FC5-8A19-AF3A4290C93D}"/>
              </a:ext>
            </a:extLst>
          </p:cNvPr>
          <p:cNvSpPr>
            <a:spLocks noGrp="1"/>
          </p:cNvSpPr>
          <p:nvPr>
            <p:ph type="title"/>
          </p:nvPr>
        </p:nvSpPr>
        <p:spPr/>
        <p:txBody>
          <a:bodyPr/>
          <a:lstStyle/>
          <a:p>
            <a:r>
              <a:rPr lang="en-AU" dirty="0"/>
              <a:t>Birds</a:t>
            </a:r>
          </a:p>
        </p:txBody>
      </p:sp>
      <p:sp>
        <p:nvSpPr>
          <p:cNvPr id="3" name="Content Placeholder 2">
            <a:extLst>
              <a:ext uri="{FF2B5EF4-FFF2-40B4-BE49-F238E27FC236}">
                <a16:creationId xmlns:a16="http://schemas.microsoft.com/office/drawing/2014/main" id="{2FB40169-43AA-48C3-8A09-DBA28138A816}"/>
              </a:ext>
            </a:extLst>
          </p:cNvPr>
          <p:cNvSpPr>
            <a:spLocks noGrp="1"/>
          </p:cNvSpPr>
          <p:nvPr>
            <p:ph sz="half" idx="1"/>
          </p:nvPr>
        </p:nvSpPr>
        <p:spPr>
          <a:xfrm>
            <a:off x="818712" y="2222287"/>
            <a:ext cx="5185873" cy="4254014"/>
          </a:xfrm>
        </p:spPr>
        <p:txBody>
          <a:bodyPr>
            <a:normAutofit/>
          </a:bodyPr>
          <a:lstStyle/>
          <a:p>
            <a:pPr marL="0" indent="0">
              <a:buNone/>
            </a:pPr>
            <a:r>
              <a:rPr lang="en-AU" sz="2400" dirty="0"/>
              <a:t>Birds have been known to shown an interest in drones and will sometimes attack them.  In the case that a bird is flying towards your drone you should fly straight up as quickly as possible as the drone can climb faster than a bird.</a:t>
            </a:r>
            <a:br>
              <a:rPr lang="en-AU" dirty="0"/>
            </a:br>
            <a:endParaRPr lang="en-AU" dirty="0"/>
          </a:p>
        </p:txBody>
      </p:sp>
      <p:pic>
        <p:nvPicPr>
          <p:cNvPr id="7" name="Graphic 6" descr="Hummingbird">
            <a:extLst>
              <a:ext uri="{FF2B5EF4-FFF2-40B4-BE49-F238E27FC236}">
                <a16:creationId xmlns:a16="http://schemas.microsoft.com/office/drawing/2014/main" id="{BFF27A9E-A982-43DC-96F4-7E0A7D177A1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13224" y="1942001"/>
            <a:ext cx="4814586" cy="4814586"/>
          </a:xfrm>
          <a:prstGeom prst="rect">
            <a:avLst/>
          </a:prstGeom>
        </p:spPr>
      </p:pic>
    </p:spTree>
    <p:extLst>
      <p:ext uri="{BB962C8B-B14F-4D97-AF65-F5344CB8AC3E}">
        <p14:creationId xmlns:p14="http://schemas.microsoft.com/office/powerpoint/2010/main" val="681197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B7128-B450-4FC5-8A19-AF3A4290C93D}"/>
              </a:ext>
            </a:extLst>
          </p:cNvPr>
          <p:cNvSpPr>
            <a:spLocks noGrp="1"/>
          </p:cNvSpPr>
          <p:nvPr>
            <p:ph type="title"/>
          </p:nvPr>
        </p:nvSpPr>
        <p:spPr/>
        <p:txBody>
          <a:bodyPr/>
          <a:lstStyle/>
          <a:p>
            <a:r>
              <a:rPr lang="en-AU" dirty="0"/>
              <a:t>CASA Recreational Drone Rules</a:t>
            </a:r>
          </a:p>
        </p:txBody>
      </p:sp>
      <p:sp>
        <p:nvSpPr>
          <p:cNvPr id="3" name="Content Placeholder 2">
            <a:extLst>
              <a:ext uri="{FF2B5EF4-FFF2-40B4-BE49-F238E27FC236}">
                <a16:creationId xmlns:a16="http://schemas.microsoft.com/office/drawing/2014/main" id="{2FB40169-43AA-48C3-8A09-DBA28138A816}"/>
              </a:ext>
            </a:extLst>
          </p:cNvPr>
          <p:cNvSpPr>
            <a:spLocks noGrp="1"/>
          </p:cNvSpPr>
          <p:nvPr>
            <p:ph type="body" idx="1"/>
          </p:nvPr>
        </p:nvSpPr>
        <p:spPr/>
        <p:txBody>
          <a:bodyPr>
            <a:normAutofit/>
          </a:bodyPr>
          <a:lstStyle/>
          <a:p>
            <a:endParaRPr lang="en-AU" dirty="0"/>
          </a:p>
        </p:txBody>
      </p:sp>
    </p:spTree>
    <p:extLst>
      <p:ext uri="{BB962C8B-B14F-4D97-AF65-F5344CB8AC3E}">
        <p14:creationId xmlns:p14="http://schemas.microsoft.com/office/powerpoint/2010/main" val="176698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27B78-C3A9-4C37-B477-2E5DE6650C0A}"/>
              </a:ext>
            </a:extLst>
          </p:cNvPr>
          <p:cNvSpPr>
            <a:spLocks noGrp="1"/>
          </p:cNvSpPr>
          <p:nvPr>
            <p:ph type="title"/>
          </p:nvPr>
        </p:nvSpPr>
        <p:spPr/>
        <p:txBody>
          <a:bodyPr/>
          <a:lstStyle/>
          <a:p>
            <a:r>
              <a:rPr lang="en-AU" dirty="0"/>
              <a:t>CASA ‘Flying for Fun’ Rules</a:t>
            </a:r>
          </a:p>
        </p:txBody>
      </p:sp>
      <p:sp>
        <p:nvSpPr>
          <p:cNvPr id="3" name="Content Placeholder 2">
            <a:extLst>
              <a:ext uri="{FF2B5EF4-FFF2-40B4-BE49-F238E27FC236}">
                <a16:creationId xmlns:a16="http://schemas.microsoft.com/office/drawing/2014/main" id="{96791BC7-4F4B-4680-B759-59C6D032E585}"/>
              </a:ext>
            </a:extLst>
          </p:cNvPr>
          <p:cNvSpPr>
            <a:spLocks noGrp="1"/>
          </p:cNvSpPr>
          <p:nvPr>
            <p:ph sz="half" idx="1"/>
          </p:nvPr>
        </p:nvSpPr>
        <p:spPr>
          <a:xfrm>
            <a:off x="818712" y="2222287"/>
            <a:ext cx="5185873" cy="4188525"/>
          </a:xfrm>
        </p:spPr>
        <p:txBody>
          <a:bodyPr>
            <a:normAutofit/>
          </a:bodyPr>
          <a:lstStyle/>
          <a:p>
            <a:r>
              <a:rPr lang="en-AU" dirty="0"/>
              <a:t>CASA, or the Civil Aviation Safety Authority, are the government agency that are responsible for safety in the skies.</a:t>
            </a:r>
            <a:br>
              <a:rPr lang="en-AU" dirty="0"/>
            </a:br>
            <a:endParaRPr lang="en-AU" dirty="0"/>
          </a:p>
          <a:p>
            <a:r>
              <a:rPr lang="en-AU" dirty="0"/>
              <a:t>They are therefore responsible for ensuring that rules are put in place for how drones can be operated.</a:t>
            </a:r>
            <a:br>
              <a:rPr lang="en-AU" dirty="0"/>
            </a:br>
            <a:endParaRPr lang="en-AU" dirty="0"/>
          </a:p>
          <a:p>
            <a:r>
              <a:rPr lang="en-AU" dirty="0"/>
              <a:t>An explanation of those rules can be found in the video link below</a:t>
            </a:r>
            <a:br>
              <a:rPr lang="en-AU" dirty="0">
                <a:hlinkClick r:id="rId3"/>
              </a:rPr>
            </a:br>
            <a:r>
              <a:rPr lang="en-AU" dirty="0">
                <a:hlinkClick r:id="rId3"/>
              </a:rPr>
              <a:t>https://www.youtube.com/watch?v=-urP2fIJYk8</a:t>
            </a:r>
            <a:r>
              <a:rPr lang="en-AU" dirty="0"/>
              <a:t> </a:t>
            </a:r>
          </a:p>
        </p:txBody>
      </p:sp>
      <p:pic>
        <p:nvPicPr>
          <p:cNvPr id="5" name="Online Media 4" title="Drone safety rules – flying for fun">
            <a:hlinkClick r:id="" action="ppaction://media"/>
            <a:extLst>
              <a:ext uri="{FF2B5EF4-FFF2-40B4-BE49-F238E27FC236}">
                <a16:creationId xmlns:a16="http://schemas.microsoft.com/office/drawing/2014/main" id="{0EA97395-812D-42BB-A0C2-3260C34E3F1D}"/>
              </a:ext>
            </a:extLst>
          </p:cNvPr>
          <p:cNvPicPr>
            <a:picLocks noGrp="1" noRot="1" noChangeAspect="1"/>
          </p:cNvPicPr>
          <p:nvPr>
            <p:ph sz="half" idx="2"/>
            <a:videoFile r:link="rId1"/>
          </p:nvPr>
        </p:nvPicPr>
        <p:blipFill>
          <a:blip r:embed="rId4"/>
          <a:stretch>
            <a:fillRect/>
          </a:stretch>
        </p:blipFill>
        <p:spPr>
          <a:xfrm>
            <a:off x="6372748" y="2885242"/>
            <a:ext cx="5097757" cy="2867488"/>
          </a:xfrm>
          <a:prstGeom prst="rect">
            <a:avLst/>
          </a:prstGeom>
        </p:spPr>
      </p:pic>
    </p:spTree>
    <p:extLst>
      <p:ext uri="{BB962C8B-B14F-4D97-AF65-F5344CB8AC3E}">
        <p14:creationId xmlns:p14="http://schemas.microsoft.com/office/powerpoint/2010/main" val="1720175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B7128-B450-4FC5-8A19-AF3A4290C93D}"/>
              </a:ext>
            </a:extLst>
          </p:cNvPr>
          <p:cNvSpPr>
            <a:spLocks noGrp="1"/>
          </p:cNvSpPr>
          <p:nvPr>
            <p:ph type="title"/>
          </p:nvPr>
        </p:nvSpPr>
        <p:spPr/>
        <p:txBody>
          <a:bodyPr/>
          <a:lstStyle/>
          <a:p>
            <a:r>
              <a:rPr lang="en-AU" dirty="0"/>
              <a:t>Maximum Altitude</a:t>
            </a:r>
          </a:p>
        </p:txBody>
      </p:sp>
      <p:sp>
        <p:nvSpPr>
          <p:cNvPr id="3" name="Content Placeholder 2">
            <a:extLst>
              <a:ext uri="{FF2B5EF4-FFF2-40B4-BE49-F238E27FC236}">
                <a16:creationId xmlns:a16="http://schemas.microsoft.com/office/drawing/2014/main" id="{2FB40169-43AA-48C3-8A09-DBA28138A816}"/>
              </a:ext>
            </a:extLst>
          </p:cNvPr>
          <p:cNvSpPr>
            <a:spLocks noGrp="1"/>
          </p:cNvSpPr>
          <p:nvPr>
            <p:ph sz="half" idx="1"/>
          </p:nvPr>
        </p:nvSpPr>
        <p:spPr>
          <a:xfrm>
            <a:off x="818712" y="2222287"/>
            <a:ext cx="5185873" cy="4635713"/>
          </a:xfrm>
        </p:spPr>
        <p:txBody>
          <a:bodyPr/>
          <a:lstStyle/>
          <a:p>
            <a:r>
              <a:rPr lang="en-AU" b="1" dirty="0">
                <a:solidFill>
                  <a:schemeClr val="accent2"/>
                </a:solidFill>
              </a:rPr>
              <a:t>CASA Requirement</a:t>
            </a:r>
            <a:br>
              <a:rPr lang="en-AU" dirty="0"/>
            </a:br>
            <a:r>
              <a:rPr lang="en-AU" dirty="0"/>
              <a:t>Drones must be kept lower than 120 m above ground level at all times</a:t>
            </a:r>
            <a:br>
              <a:rPr lang="en-AU" dirty="0"/>
            </a:br>
            <a:endParaRPr lang="en-AU" dirty="0"/>
          </a:p>
          <a:p>
            <a:r>
              <a:rPr lang="en-AU" b="1" dirty="0">
                <a:solidFill>
                  <a:schemeClr val="accent2"/>
                </a:solidFill>
              </a:rPr>
              <a:t>School Context</a:t>
            </a:r>
            <a:br>
              <a:rPr lang="en-AU" dirty="0"/>
            </a:br>
            <a:r>
              <a:rPr lang="en-AU" dirty="0"/>
              <a:t>The drones must be kept lower than the roof or fence line if flying the drones inside the school.  On the school or Braddock oval they should be kept lower than the tree tops.  This will help ensure drones cannot leave the area</a:t>
            </a:r>
          </a:p>
        </p:txBody>
      </p:sp>
      <p:pic>
        <p:nvPicPr>
          <p:cNvPr id="5" name="Picture 4">
            <a:extLst>
              <a:ext uri="{FF2B5EF4-FFF2-40B4-BE49-F238E27FC236}">
                <a16:creationId xmlns:a16="http://schemas.microsoft.com/office/drawing/2014/main" id="{3C6046ED-F862-4143-900B-DB3524AF840E}"/>
              </a:ext>
            </a:extLst>
          </p:cNvPr>
          <p:cNvPicPr>
            <a:picLocks noChangeAspect="1"/>
          </p:cNvPicPr>
          <p:nvPr/>
        </p:nvPicPr>
        <p:blipFill rotWithShape="1">
          <a:blip r:embed="rId2"/>
          <a:srcRect t="1" r="92285" b="122"/>
          <a:stretch/>
        </p:blipFill>
        <p:spPr>
          <a:xfrm>
            <a:off x="6196125" y="3301973"/>
            <a:ext cx="5185873" cy="2476339"/>
          </a:xfrm>
          <a:prstGeom prst="rect">
            <a:avLst/>
          </a:prstGeom>
        </p:spPr>
      </p:pic>
    </p:spTree>
    <p:extLst>
      <p:ext uri="{BB962C8B-B14F-4D97-AF65-F5344CB8AC3E}">
        <p14:creationId xmlns:p14="http://schemas.microsoft.com/office/powerpoint/2010/main" val="1561543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B7128-B450-4FC5-8A19-AF3A4290C93D}"/>
              </a:ext>
            </a:extLst>
          </p:cNvPr>
          <p:cNvSpPr>
            <a:spLocks noGrp="1"/>
          </p:cNvSpPr>
          <p:nvPr>
            <p:ph type="title"/>
          </p:nvPr>
        </p:nvSpPr>
        <p:spPr/>
        <p:txBody>
          <a:bodyPr/>
          <a:lstStyle/>
          <a:p>
            <a:r>
              <a:rPr lang="en-AU" dirty="0"/>
              <a:t>Proximity to People</a:t>
            </a:r>
          </a:p>
        </p:txBody>
      </p:sp>
      <p:sp>
        <p:nvSpPr>
          <p:cNvPr id="3" name="Content Placeholder 2">
            <a:extLst>
              <a:ext uri="{FF2B5EF4-FFF2-40B4-BE49-F238E27FC236}">
                <a16:creationId xmlns:a16="http://schemas.microsoft.com/office/drawing/2014/main" id="{2FB40169-43AA-48C3-8A09-DBA28138A816}"/>
              </a:ext>
            </a:extLst>
          </p:cNvPr>
          <p:cNvSpPr>
            <a:spLocks noGrp="1"/>
          </p:cNvSpPr>
          <p:nvPr>
            <p:ph sz="half" idx="1"/>
          </p:nvPr>
        </p:nvSpPr>
        <p:spPr>
          <a:xfrm>
            <a:off x="818711" y="2505415"/>
            <a:ext cx="5185873" cy="4069455"/>
          </a:xfrm>
        </p:spPr>
        <p:txBody>
          <a:bodyPr>
            <a:normAutofit/>
          </a:bodyPr>
          <a:lstStyle/>
          <a:p>
            <a:r>
              <a:rPr lang="en-AU" b="1" dirty="0">
                <a:solidFill>
                  <a:schemeClr val="accent2"/>
                </a:solidFill>
              </a:rPr>
              <a:t>CASA Requirement</a:t>
            </a:r>
            <a:br>
              <a:rPr lang="en-AU" dirty="0"/>
            </a:br>
            <a:r>
              <a:rPr lang="en-AU" dirty="0"/>
              <a:t>You must keep your drone at least 30 metres away from other people</a:t>
            </a:r>
            <a:br>
              <a:rPr lang="en-AU" dirty="0"/>
            </a:br>
            <a:endParaRPr lang="en-AU" dirty="0"/>
          </a:p>
          <a:p>
            <a:r>
              <a:rPr lang="en-AU" b="1" dirty="0">
                <a:solidFill>
                  <a:schemeClr val="accent2"/>
                </a:solidFill>
              </a:rPr>
              <a:t>School Context</a:t>
            </a:r>
            <a:br>
              <a:rPr lang="en-AU" dirty="0"/>
            </a:br>
            <a:r>
              <a:rPr lang="en-AU" dirty="0"/>
              <a:t>We will fly the drones in areas clear of people and use signage to show drones are operating in the area, this will provide the 30 metre exclusion area. Drones should be manoeuvred away from people and land if they need to move through the area.  Spotters will assist the pilot identifying people</a:t>
            </a:r>
          </a:p>
        </p:txBody>
      </p:sp>
      <p:pic>
        <p:nvPicPr>
          <p:cNvPr id="5" name="Picture 4">
            <a:extLst>
              <a:ext uri="{FF2B5EF4-FFF2-40B4-BE49-F238E27FC236}">
                <a16:creationId xmlns:a16="http://schemas.microsoft.com/office/drawing/2014/main" id="{D7F47885-2A05-4A03-893C-72BE361512D2}"/>
              </a:ext>
            </a:extLst>
          </p:cNvPr>
          <p:cNvPicPr>
            <a:picLocks noChangeAspect="1"/>
          </p:cNvPicPr>
          <p:nvPr/>
        </p:nvPicPr>
        <p:blipFill rotWithShape="1">
          <a:blip r:embed="rId2"/>
          <a:srcRect l="8391" r="83806" b="-126"/>
          <a:stretch/>
        </p:blipFill>
        <p:spPr>
          <a:xfrm>
            <a:off x="6187417" y="3309530"/>
            <a:ext cx="5200177" cy="2461226"/>
          </a:xfrm>
          <a:prstGeom prst="rect">
            <a:avLst/>
          </a:prstGeom>
        </p:spPr>
      </p:pic>
    </p:spTree>
    <p:extLst>
      <p:ext uri="{BB962C8B-B14F-4D97-AF65-F5344CB8AC3E}">
        <p14:creationId xmlns:p14="http://schemas.microsoft.com/office/powerpoint/2010/main" val="2718565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B7128-B450-4FC5-8A19-AF3A4290C93D}"/>
              </a:ext>
            </a:extLst>
          </p:cNvPr>
          <p:cNvSpPr>
            <a:spLocks noGrp="1"/>
          </p:cNvSpPr>
          <p:nvPr>
            <p:ph type="title"/>
          </p:nvPr>
        </p:nvSpPr>
        <p:spPr/>
        <p:txBody>
          <a:bodyPr/>
          <a:lstStyle/>
          <a:p>
            <a:r>
              <a:rPr lang="en-AU" dirty="0"/>
              <a:t>Proximity to Controlled Airports</a:t>
            </a:r>
          </a:p>
        </p:txBody>
      </p:sp>
      <p:sp>
        <p:nvSpPr>
          <p:cNvPr id="3" name="Content Placeholder 2">
            <a:extLst>
              <a:ext uri="{FF2B5EF4-FFF2-40B4-BE49-F238E27FC236}">
                <a16:creationId xmlns:a16="http://schemas.microsoft.com/office/drawing/2014/main" id="{2FB40169-43AA-48C3-8A09-DBA28138A816}"/>
              </a:ext>
            </a:extLst>
          </p:cNvPr>
          <p:cNvSpPr>
            <a:spLocks noGrp="1"/>
          </p:cNvSpPr>
          <p:nvPr>
            <p:ph sz="half" idx="1"/>
          </p:nvPr>
        </p:nvSpPr>
        <p:spPr>
          <a:xfrm>
            <a:off x="818711" y="2349745"/>
            <a:ext cx="5185873" cy="4061067"/>
          </a:xfrm>
        </p:spPr>
        <p:txBody>
          <a:bodyPr/>
          <a:lstStyle/>
          <a:p>
            <a:r>
              <a:rPr lang="en-AU" b="1" dirty="0">
                <a:solidFill>
                  <a:schemeClr val="accent2"/>
                </a:solidFill>
              </a:rPr>
              <a:t>CASA Requirement</a:t>
            </a:r>
            <a:br>
              <a:rPr lang="en-AU" dirty="0"/>
            </a:br>
            <a:r>
              <a:rPr lang="en-AU" dirty="0"/>
              <a:t>If your drone ways more than 250 grams, you must fly at least 5.5 km away from a controlled airport (one with a control tower).</a:t>
            </a:r>
            <a:br>
              <a:rPr lang="en-AU" dirty="0"/>
            </a:br>
            <a:endParaRPr lang="en-AU" dirty="0"/>
          </a:p>
          <a:p>
            <a:r>
              <a:rPr lang="en-AU" b="1" dirty="0">
                <a:solidFill>
                  <a:schemeClr val="accent2"/>
                </a:solidFill>
              </a:rPr>
              <a:t>School Context</a:t>
            </a:r>
            <a:br>
              <a:rPr lang="en-AU" dirty="0"/>
            </a:br>
            <a:r>
              <a:rPr lang="en-AU" dirty="0"/>
              <a:t>There is no controlled airport in Port Augusta, and none of the drones you will be flying are more than 250 grams.  Therefore this rule will not apply to any of our flying</a:t>
            </a:r>
          </a:p>
        </p:txBody>
      </p:sp>
      <p:pic>
        <p:nvPicPr>
          <p:cNvPr id="5" name="Picture 4">
            <a:extLst>
              <a:ext uri="{FF2B5EF4-FFF2-40B4-BE49-F238E27FC236}">
                <a16:creationId xmlns:a16="http://schemas.microsoft.com/office/drawing/2014/main" id="{E7FEC98E-9EE2-4941-97DD-2C337BCAEDE2}"/>
              </a:ext>
            </a:extLst>
          </p:cNvPr>
          <p:cNvPicPr>
            <a:picLocks noChangeAspect="1"/>
          </p:cNvPicPr>
          <p:nvPr/>
        </p:nvPicPr>
        <p:blipFill rotWithShape="1">
          <a:blip r:embed="rId2"/>
          <a:srcRect l="50126" r="42151"/>
          <a:stretch/>
        </p:blipFill>
        <p:spPr>
          <a:xfrm>
            <a:off x="6187417" y="3298346"/>
            <a:ext cx="5200675" cy="2483594"/>
          </a:xfrm>
          <a:prstGeom prst="rect">
            <a:avLst/>
          </a:prstGeom>
        </p:spPr>
      </p:pic>
    </p:spTree>
    <p:extLst>
      <p:ext uri="{BB962C8B-B14F-4D97-AF65-F5344CB8AC3E}">
        <p14:creationId xmlns:p14="http://schemas.microsoft.com/office/powerpoint/2010/main" val="907184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B7128-B450-4FC5-8A19-AF3A4290C93D}"/>
              </a:ext>
            </a:extLst>
          </p:cNvPr>
          <p:cNvSpPr>
            <a:spLocks noGrp="1"/>
          </p:cNvSpPr>
          <p:nvPr>
            <p:ph type="title"/>
          </p:nvPr>
        </p:nvSpPr>
        <p:spPr/>
        <p:txBody>
          <a:bodyPr/>
          <a:lstStyle/>
          <a:p>
            <a:r>
              <a:rPr lang="en-AU" dirty="0"/>
              <a:t>Flying Near Smaller Airports</a:t>
            </a:r>
          </a:p>
        </p:txBody>
      </p:sp>
      <p:sp>
        <p:nvSpPr>
          <p:cNvPr id="3" name="Content Placeholder 2">
            <a:extLst>
              <a:ext uri="{FF2B5EF4-FFF2-40B4-BE49-F238E27FC236}">
                <a16:creationId xmlns:a16="http://schemas.microsoft.com/office/drawing/2014/main" id="{2FB40169-43AA-48C3-8A09-DBA28138A816}"/>
              </a:ext>
            </a:extLst>
          </p:cNvPr>
          <p:cNvSpPr>
            <a:spLocks noGrp="1"/>
          </p:cNvSpPr>
          <p:nvPr>
            <p:ph sz="half" idx="1"/>
          </p:nvPr>
        </p:nvSpPr>
        <p:spPr>
          <a:xfrm>
            <a:off x="818714" y="2379580"/>
            <a:ext cx="5185873" cy="4321126"/>
          </a:xfrm>
        </p:spPr>
        <p:txBody>
          <a:bodyPr/>
          <a:lstStyle/>
          <a:p>
            <a:r>
              <a:rPr lang="en-AU" b="1" dirty="0">
                <a:solidFill>
                  <a:schemeClr val="accent2"/>
                </a:solidFill>
              </a:rPr>
              <a:t>CASA Requirement</a:t>
            </a:r>
            <a:br>
              <a:rPr lang="en-AU" dirty="0"/>
            </a:br>
            <a:r>
              <a:rPr lang="en-AU" dirty="0"/>
              <a:t>If you are within 5.5 km of a helicopter landing site or aerodrome, and you become aware of a manned aircraft in the vicinity, you must manoeuvre away and land safely and quickly</a:t>
            </a:r>
            <a:br>
              <a:rPr lang="en-AU" dirty="0"/>
            </a:br>
            <a:endParaRPr lang="en-AU" dirty="0"/>
          </a:p>
          <a:p>
            <a:r>
              <a:rPr lang="en-AU" b="1" dirty="0">
                <a:solidFill>
                  <a:schemeClr val="accent2"/>
                </a:solidFill>
              </a:rPr>
              <a:t>School Context</a:t>
            </a:r>
            <a:br>
              <a:rPr lang="en-AU" dirty="0"/>
            </a:br>
            <a:r>
              <a:rPr lang="en-AU" dirty="0"/>
              <a:t>The entire school, including Braddock, sits in such an airport zone.  When flying outside this rule applies and you should land when given such an instruction by your teacher. When flying inside there is no need to land.</a:t>
            </a:r>
          </a:p>
        </p:txBody>
      </p:sp>
      <p:pic>
        <p:nvPicPr>
          <p:cNvPr id="5" name="Picture 4">
            <a:extLst>
              <a:ext uri="{FF2B5EF4-FFF2-40B4-BE49-F238E27FC236}">
                <a16:creationId xmlns:a16="http://schemas.microsoft.com/office/drawing/2014/main" id="{B5C29B58-94F0-4B9D-BBD2-E3ECF761B497}"/>
              </a:ext>
            </a:extLst>
          </p:cNvPr>
          <p:cNvPicPr>
            <a:picLocks noChangeAspect="1"/>
          </p:cNvPicPr>
          <p:nvPr/>
        </p:nvPicPr>
        <p:blipFill rotWithShape="1">
          <a:blip r:embed="rId2"/>
          <a:srcRect l="83829" r="8438"/>
          <a:stretch/>
        </p:blipFill>
        <p:spPr>
          <a:xfrm>
            <a:off x="6187414" y="3301142"/>
            <a:ext cx="5194584" cy="2478002"/>
          </a:xfrm>
          <a:prstGeom prst="rect">
            <a:avLst/>
          </a:prstGeom>
        </p:spPr>
      </p:pic>
    </p:spTree>
    <p:extLst>
      <p:ext uri="{BB962C8B-B14F-4D97-AF65-F5344CB8AC3E}">
        <p14:creationId xmlns:p14="http://schemas.microsoft.com/office/powerpoint/2010/main" val="446511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B7128-B450-4FC5-8A19-AF3A4290C93D}"/>
              </a:ext>
            </a:extLst>
          </p:cNvPr>
          <p:cNvSpPr>
            <a:spLocks noGrp="1"/>
          </p:cNvSpPr>
          <p:nvPr>
            <p:ph type="title"/>
          </p:nvPr>
        </p:nvSpPr>
        <p:spPr/>
        <p:txBody>
          <a:bodyPr/>
          <a:lstStyle/>
          <a:p>
            <a:r>
              <a:rPr lang="en-AU" dirty="0"/>
              <a:t>Only One at a Time</a:t>
            </a:r>
          </a:p>
        </p:txBody>
      </p:sp>
      <p:sp>
        <p:nvSpPr>
          <p:cNvPr id="3" name="Content Placeholder 2">
            <a:extLst>
              <a:ext uri="{FF2B5EF4-FFF2-40B4-BE49-F238E27FC236}">
                <a16:creationId xmlns:a16="http://schemas.microsoft.com/office/drawing/2014/main" id="{2FB40169-43AA-48C3-8A09-DBA28138A816}"/>
              </a:ext>
            </a:extLst>
          </p:cNvPr>
          <p:cNvSpPr>
            <a:spLocks noGrp="1"/>
          </p:cNvSpPr>
          <p:nvPr>
            <p:ph sz="half" idx="1"/>
          </p:nvPr>
        </p:nvSpPr>
        <p:spPr>
          <a:xfrm>
            <a:off x="818712" y="2222287"/>
            <a:ext cx="5185873" cy="4635713"/>
          </a:xfrm>
        </p:spPr>
        <p:txBody>
          <a:bodyPr/>
          <a:lstStyle/>
          <a:p>
            <a:r>
              <a:rPr lang="en-AU" b="1" dirty="0">
                <a:solidFill>
                  <a:schemeClr val="accent2"/>
                </a:solidFill>
              </a:rPr>
              <a:t>CASA Requirement</a:t>
            </a:r>
            <a:br>
              <a:rPr lang="en-AU" dirty="0"/>
            </a:br>
            <a:r>
              <a:rPr lang="en-AU" dirty="0"/>
              <a:t>You must fly only one drone at a time</a:t>
            </a:r>
            <a:br>
              <a:rPr lang="en-AU" dirty="0"/>
            </a:br>
            <a:endParaRPr lang="en-AU" dirty="0"/>
          </a:p>
          <a:p>
            <a:r>
              <a:rPr lang="en-AU" b="1" dirty="0">
                <a:solidFill>
                  <a:schemeClr val="accent2"/>
                </a:solidFill>
              </a:rPr>
              <a:t>School Context</a:t>
            </a:r>
            <a:br>
              <a:rPr lang="en-AU" dirty="0"/>
            </a:br>
            <a:r>
              <a:rPr lang="en-AU" dirty="0"/>
              <a:t>You will only ever have control over one drone at a time and therefore this requirement will always be met.</a:t>
            </a:r>
          </a:p>
          <a:p>
            <a:endParaRPr lang="en-AU" dirty="0"/>
          </a:p>
        </p:txBody>
      </p:sp>
      <p:pic>
        <p:nvPicPr>
          <p:cNvPr id="5" name="Picture 4">
            <a:extLst>
              <a:ext uri="{FF2B5EF4-FFF2-40B4-BE49-F238E27FC236}">
                <a16:creationId xmlns:a16="http://schemas.microsoft.com/office/drawing/2014/main" id="{9B02772E-5EF2-4E12-A3C4-03B6662B3D56}"/>
              </a:ext>
            </a:extLst>
          </p:cNvPr>
          <p:cNvPicPr>
            <a:picLocks noChangeAspect="1"/>
          </p:cNvPicPr>
          <p:nvPr/>
        </p:nvPicPr>
        <p:blipFill rotWithShape="1">
          <a:blip r:embed="rId2"/>
          <a:srcRect l="16855" t="1" r="75405" b="-117"/>
          <a:stretch/>
        </p:blipFill>
        <p:spPr>
          <a:xfrm>
            <a:off x="6179708" y="3301360"/>
            <a:ext cx="5193580" cy="2477566"/>
          </a:xfrm>
          <a:prstGeom prst="rect">
            <a:avLst/>
          </a:prstGeom>
        </p:spPr>
      </p:pic>
    </p:spTree>
    <p:extLst>
      <p:ext uri="{BB962C8B-B14F-4D97-AF65-F5344CB8AC3E}">
        <p14:creationId xmlns:p14="http://schemas.microsoft.com/office/powerpoint/2010/main" val="2101974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Drone Flight Mechanics</Template>
  <TotalTime>850</TotalTime>
  <Words>1239</Words>
  <Application>Microsoft Office PowerPoint</Application>
  <PresentationFormat>Widescreen</PresentationFormat>
  <Paragraphs>57</Paragraphs>
  <Slides>21</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Century Gothic</vt:lpstr>
      <vt:lpstr>Wingdings 2</vt:lpstr>
      <vt:lpstr>Quotable</vt:lpstr>
      <vt:lpstr>Drone Safety Rules</vt:lpstr>
      <vt:lpstr>Ensuring Safety</vt:lpstr>
      <vt:lpstr>CASA Recreational Drone Rules</vt:lpstr>
      <vt:lpstr>CASA ‘Flying for Fun’ Rules</vt:lpstr>
      <vt:lpstr>Maximum Altitude</vt:lpstr>
      <vt:lpstr>Proximity to People</vt:lpstr>
      <vt:lpstr>Proximity to Controlled Airports</vt:lpstr>
      <vt:lpstr>Flying Near Smaller Airports</vt:lpstr>
      <vt:lpstr>Only One at a Time</vt:lpstr>
      <vt:lpstr>Keeping Eyes on Your Drone</vt:lpstr>
      <vt:lpstr>Flying In Populous Areas</vt:lpstr>
      <vt:lpstr>Respect Privacy</vt:lpstr>
      <vt:lpstr>Do not Create a Hazard</vt:lpstr>
      <vt:lpstr>Flying in Reduced Visibility</vt:lpstr>
      <vt:lpstr>Flying Near Emergency Situations</vt:lpstr>
      <vt:lpstr>Flying a Drone Commercially</vt:lpstr>
      <vt:lpstr>Other Safety Procedures</vt:lpstr>
      <vt:lpstr>Pre and Post Flight Checklists</vt:lpstr>
      <vt:lpstr>Spotters</vt:lpstr>
      <vt:lpstr>Hand Signals</vt:lpstr>
      <vt:lpstr>Birds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Drone Safety Rules</dc:title>
  <dc:creator>Loader, Shane (Port Augusta Secondary School)</dc:creator>
  <cp:lastModifiedBy>Loader, Shane (Port Augusta Secondary School)</cp:lastModifiedBy>
  <cp:revision>30</cp:revision>
  <dcterms:created xsi:type="dcterms:W3CDTF">2022-08-12T04:24:06Z</dcterms:created>
  <dcterms:modified xsi:type="dcterms:W3CDTF">2023-05-28T12:23:28Z</dcterms:modified>
</cp:coreProperties>
</file>