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69" r:id="rId2"/>
    <p:sldId id="274" r:id="rId3"/>
    <p:sldId id="278" r:id="rId4"/>
    <p:sldId id="275" r:id="rId5"/>
    <p:sldId id="276" r:id="rId6"/>
    <p:sldId id="277" r:id="rId7"/>
    <p:sldId id="279" r:id="rId8"/>
    <p:sldId id="28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DFEF"/>
    <a:srgbClr val="C0E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A4222D-C825-4502-B626-73C5DB29CD3A}" type="datetimeFigureOut">
              <a:rPr lang="en-AU" smtClean="0"/>
              <a:t>28/05/2023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409071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3A4222D-C825-4502-B626-73C5DB29CD3A}" type="datetimeFigureOut">
              <a:rPr lang="en-AU" smtClean="0"/>
              <a:t>28/05/2023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311698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03A4222D-C825-4502-B626-73C5DB29CD3A}" type="datetimeFigureOut">
              <a:rPr lang="en-AU" smtClean="0"/>
              <a:t>28/05/2023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1099368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03A4222D-C825-4502-B626-73C5DB29CD3A}" type="datetimeFigureOut">
              <a:rPr lang="en-AU" smtClean="0"/>
              <a:t>28/05/2023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2566511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4222D-C825-4502-B626-73C5DB29CD3A}" type="datetimeFigureOut">
              <a:rPr lang="en-AU" smtClean="0"/>
              <a:t>28/05/2023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1491083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4222D-C825-4502-B626-73C5DB29CD3A}" type="datetimeFigureOut">
              <a:rPr lang="en-AU" smtClean="0"/>
              <a:t>28/05/2023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71452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4222D-C825-4502-B626-73C5DB29CD3A}" type="datetimeFigureOut">
              <a:rPr lang="en-AU" smtClean="0"/>
              <a:t>28/05/2023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318130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A4222D-C825-4502-B626-73C5DB29CD3A}" type="datetimeFigureOut">
              <a:rPr lang="en-AU" smtClean="0"/>
              <a:t>28/05/2023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890893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A4222D-C825-4502-B626-73C5DB29CD3A}" type="datetimeFigureOut">
              <a:rPr lang="en-AU" smtClean="0"/>
              <a:t>28/05/2023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86085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A4222D-C825-4502-B626-73C5DB29CD3A}" type="datetimeFigureOut">
              <a:rPr lang="en-AU" smtClean="0"/>
              <a:t>28/05/2023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277447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A4222D-C825-4502-B626-73C5DB29CD3A}" type="datetimeFigureOut">
              <a:rPr lang="en-AU" smtClean="0"/>
              <a:t>28/05/2023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356587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4222D-C825-4502-B626-73C5DB29CD3A}" type="datetimeFigureOut">
              <a:rPr lang="en-AU" smtClean="0"/>
              <a:t>28/05/2023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373911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3A4222D-C825-4502-B626-73C5DB29CD3A}" type="datetimeFigureOut">
              <a:rPr lang="en-AU" smtClean="0"/>
              <a:t>28/05/2023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3098604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03A4222D-C825-4502-B626-73C5DB29CD3A}" type="datetimeFigureOut">
              <a:rPr lang="en-AU" smtClean="0"/>
              <a:t>28/05/2023</a:t>
            </a:fld>
            <a:endParaRPr lang="en-AU"/>
          </a:p>
        </p:txBody>
      </p:sp>
      <p:sp>
        <p:nvSpPr>
          <p:cNvPr id="6" name="Footer Placeholder 5"/>
          <p:cNvSpPr>
            <a:spLocks noGrp="1"/>
          </p:cNvSpPr>
          <p:nvPr>
            <p:ph type="ftr" sz="quarter" idx="11"/>
          </p:nvPr>
        </p:nvSpPr>
        <p:spPr>
          <a:xfrm>
            <a:off x="590396" y="6041362"/>
            <a:ext cx="3295413" cy="365125"/>
          </a:xfrm>
        </p:spPr>
        <p:txBody>
          <a:bodyPr/>
          <a:lstStyle/>
          <a:p>
            <a:endParaRPr lang="en-AU"/>
          </a:p>
        </p:txBody>
      </p:sp>
      <p:sp>
        <p:nvSpPr>
          <p:cNvPr id="7" name="Slide Number Placeholder 6"/>
          <p:cNvSpPr>
            <a:spLocks noGrp="1"/>
          </p:cNvSpPr>
          <p:nvPr>
            <p:ph type="sldNum" sz="quarter" idx="12"/>
          </p:nvPr>
        </p:nvSpPr>
        <p:spPr>
          <a:xfrm>
            <a:off x="4862689" y="5915888"/>
            <a:ext cx="1062155" cy="490599"/>
          </a:xfrm>
        </p:spPr>
        <p:txBody>
          <a:bodyPr/>
          <a:lstStyle/>
          <a:p>
            <a:fld id="{3B1E2456-1325-4FC0-8DBF-2B7000E47758}" type="slidenum">
              <a:rPr lang="en-AU" smtClean="0"/>
              <a:t>‹#›</a:t>
            </a:fld>
            <a:endParaRPr lang="en-AU"/>
          </a:p>
        </p:txBody>
      </p:sp>
    </p:spTree>
    <p:extLst>
      <p:ext uri="{BB962C8B-B14F-4D97-AF65-F5344CB8AC3E}">
        <p14:creationId xmlns:p14="http://schemas.microsoft.com/office/powerpoint/2010/main" val="28312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AU"/>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3A4222D-C825-4502-B626-73C5DB29CD3A}" type="datetimeFigureOut">
              <a:rPr lang="en-AU" smtClean="0"/>
              <a:t>28/05/2023</a:t>
            </a:fld>
            <a:endParaRPr lang="en-AU"/>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B1E2456-1325-4FC0-8DBF-2B7000E47758}" type="slidenum">
              <a:rPr lang="en-AU" smtClean="0"/>
              <a:t>‹#›</a:t>
            </a:fld>
            <a:endParaRPr lang="en-AU"/>
          </a:p>
        </p:txBody>
      </p:sp>
    </p:spTree>
    <p:extLst>
      <p:ext uri="{BB962C8B-B14F-4D97-AF65-F5344CB8AC3E}">
        <p14:creationId xmlns:p14="http://schemas.microsoft.com/office/powerpoint/2010/main" val="881196035"/>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5493-7DED-4CA2-B399-FE1DCF2B50E0}"/>
              </a:ext>
            </a:extLst>
          </p:cNvPr>
          <p:cNvSpPr>
            <a:spLocks noGrp="1"/>
          </p:cNvSpPr>
          <p:nvPr>
            <p:ph type="ctrTitle"/>
          </p:nvPr>
        </p:nvSpPr>
        <p:spPr>
          <a:xfrm>
            <a:off x="152399" y="3217728"/>
            <a:ext cx="11887200" cy="1043983"/>
          </a:xfrm>
        </p:spPr>
        <p:txBody>
          <a:bodyPr/>
          <a:lstStyle/>
          <a:p>
            <a:pPr algn="ctr"/>
            <a:r>
              <a:rPr lang="en-AU" dirty="0"/>
              <a:t>Pre-Flight and Post-Flight Checks</a:t>
            </a:r>
          </a:p>
        </p:txBody>
      </p:sp>
      <p:sp>
        <p:nvSpPr>
          <p:cNvPr id="3" name="Subtitle 2">
            <a:extLst>
              <a:ext uri="{FF2B5EF4-FFF2-40B4-BE49-F238E27FC236}">
                <a16:creationId xmlns:a16="http://schemas.microsoft.com/office/drawing/2014/main" id="{C3E80441-1DE4-4E67-932A-88EB4CCEA9AA}"/>
              </a:ext>
            </a:extLst>
          </p:cNvPr>
          <p:cNvSpPr>
            <a:spLocks noGrp="1"/>
          </p:cNvSpPr>
          <p:nvPr>
            <p:ph type="subTitle" idx="1"/>
          </p:nvPr>
        </p:nvSpPr>
        <p:spPr>
          <a:xfrm>
            <a:off x="1084147" y="5506141"/>
            <a:ext cx="10023705" cy="683549"/>
          </a:xfrm>
        </p:spPr>
        <p:txBody>
          <a:bodyPr>
            <a:noAutofit/>
          </a:bodyPr>
          <a:lstStyle/>
          <a:p>
            <a:pPr algn="ctr"/>
            <a:r>
              <a:rPr lang="en-AU" sz="3600" dirty="0"/>
              <a:t>Ensuring each flight is safe and a success</a:t>
            </a:r>
          </a:p>
        </p:txBody>
      </p:sp>
      <p:pic>
        <p:nvPicPr>
          <p:cNvPr id="5" name="Picture 4">
            <a:extLst>
              <a:ext uri="{FF2B5EF4-FFF2-40B4-BE49-F238E27FC236}">
                <a16:creationId xmlns:a16="http://schemas.microsoft.com/office/drawing/2014/main" id="{F44E9CFB-6708-4728-9053-BD8576261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4339" y="555210"/>
            <a:ext cx="5610049" cy="1941870"/>
          </a:xfrm>
          <a:prstGeom prst="rect">
            <a:avLst/>
          </a:prstGeom>
        </p:spPr>
      </p:pic>
    </p:spTree>
    <p:extLst>
      <p:ext uri="{BB962C8B-B14F-4D97-AF65-F5344CB8AC3E}">
        <p14:creationId xmlns:p14="http://schemas.microsoft.com/office/powerpoint/2010/main" val="319035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27B78-C3A9-4C37-B477-2E5DE6650C0A}"/>
              </a:ext>
            </a:extLst>
          </p:cNvPr>
          <p:cNvSpPr>
            <a:spLocks noGrp="1"/>
          </p:cNvSpPr>
          <p:nvPr>
            <p:ph type="title"/>
          </p:nvPr>
        </p:nvSpPr>
        <p:spPr/>
        <p:txBody>
          <a:bodyPr/>
          <a:lstStyle/>
          <a:p>
            <a:r>
              <a:rPr lang="en-AU"/>
              <a:t>Introduction</a:t>
            </a:r>
            <a:endParaRPr lang="en-AU" dirty="0"/>
          </a:p>
        </p:txBody>
      </p:sp>
      <p:sp>
        <p:nvSpPr>
          <p:cNvPr id="3" name="Content Placeholder 2">
            <a:extLst>
              <a:ext uri="{FF2B5EF4-FFF2-40B4-BE49-F238E27FC236}">
                <a16:creationId xmlns:a16="http://schemas.microsoft.com/office/drawing/2014/main" id="{96791BC7-4F4B-4680-B759-59C6D032E585}"/>
              </a:ext>
            </a:extLst>
          </p:cNvPr>
          <p:cNvSpPr>
            <a:spLocks noGrp="1"/>
          </p:cNvSpPr>
          <p:nvPr>
            <p:ph sz="half" idx="1"/>
          </p:nvPr>
        </p:nvSpPr>
        <p:spPr>
          <a:xfrm>
            <a:off x="818713" y="2222288"/>
            <a:ext cx="4064006" cy="4429158"/>
          </a:xfrm>
        </p:spPr>
        <p:txBody>
          <a:bodyPr>
            <a:normAutofit/>
          </a:bodyPr>
          <a:lstStyle/>
          <a:p>
            <a:r>
              <a:rPr lang="en-AU" dirty="0"/>
              <a:t>A drone, like any other aircraft, can pose a significant risk to the safety of others if they run into trouble</a:t>
            </a:r>
            <a:br>
              <a:rPr lang="en-AU" dirty="0"/>
            </a:br>
            <a:endParaRPr lang="en-AU" dirty="0"/>
          </a:p>
          <a:p>
            <a:r>
              <a:rPr lang="en-AU" dirty="0"/>
              <a:t>Therefore it is important the pre and post flight checks are done in order to ensure that the drone is safe to fly, and that we are flying them in safe conditions</a:t>
            </a:r>
            <a:br>
              <a:rPr lang="en-AU" dirty="0"/>
            </a:br>
            <a:endParaRPr lang="en-AU" dirty="0"/>
          </a:p>
          <a:p>
            <a:r>
              <a:rPr lang="en-AU" dirty="0"/>
              <a:t>These checks need to be done before every flight</a:t>
            </a:r>
          </a:p>
        </p:txBody>
      </p:sp>
      <p:pic>
        <p:nvPicPr>
          <p:cNvPr id="7" name="Content Placeholder 6">
            <a:extLst>
              <a:ext uri="{FF2B5EF4-FFF2-40B4-BE49-F238E27FC236}">
                <a16:creationId xmlns:a16="http://schemas.microsoft.com/office/drawing/2014/main" id="{2D6AD1AD-731F-491D-9387-E474A25FD973}"/>
              </a:ext>
            </a:extLst>
          </p:cNvPr>
          <p:cNvPicPr>
            <a:picLocks noGrp="1" noChangeAspect="1"/>
          </p:cNvPicPr>
          <p:nvPr>
            <p:ph sz="half" idx="2"/>
          </p:nvPr>
        </p:nvPicPr>
        <p:blipFill>
          <a:blip r:embed="rId2"/>
          <a:stretch>
            <a:fillRect/>
          </a:stretch>
        </p:blipFill>
        <p:spPr>
          <a:xfrm>
            <a:off x="5051394" y="2224806"/>
            <a:ext cx="6330981" cy="4429159"/>
          </a:xfrm>
          <a:prstGeom prst="rect">
            <a:avLst/>
          </a:prstGeom>
        </p:spPr>
      </p:pic>
    </p:spTree>
    <p:extLst>
      <p:ext uri="{BB962C8B-B14F-4D97-AF65-F5344CB8AC3E}">
        <p14:creationId xmlns:p14="http://schemas.microsoft.com/office/powerpoint/2010/main" val="1720175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439CE-D71F-475E-BD20-DCCEC334C12D}"/>
              </a:ext>
            </a:extLst>
          </p:cNvPr>
          <p:cNvSpPr>
            <a:spLocks noGrp="1"/>
          </p:cNvSpPr>
          <p:nvPr>
            <p:ph type="title"/>
          </p:nvPr>
        </p:nvSpPr>
        <p:spPr/>
        <p:txBody>
          <a:bodyPr/>
          <a:lstStyle/>
          <a:p>
            <a:r>
              <a:rPr lang="en-AU" dirty="0"/>
              <a:t>Before Leaving STEM</a:t>
            </a:r>
          </a:p>
        </p:txBody>
      </p:sp>
      <p:sp>
        <p:nvSpPr>
          <p:cNvPr id="3" name="Content Placeholder 2">
            <a:extLst>
              <a:ext uri="{FF2B5EF4-FFF2-40B4-BE49-F238E27FC236}">
                <a16:creationId xmlns:a16="http://schemas.microsoft.com/office/drawing/2014/main" id="{CAC10F96-CF28-40FC-B1AB-5F93C5B0E671}"/>
              </a:ext>
            </a:extLst>
          </p:cNvPr>
          <p:cNvSpPr>
            <a:spLocks noGrp="1"/>
          </p:cNvSpPr>
          <p:nvPr>
            <p:ph sz="half" idx="1"/>
          </p:nvPr>
        </p:nvSpPr>
        <p:spPr>
          <a:xfrm>
            <a:off x="818712" y="2222287"/>
            <a:ext cx="5185873" cy="4506987"/>
          </a:xfrm>
        </p:spPr>
        <p:txBody>
          <a:bodyPr>
            <a:normAutofit/>
          </a:bodyPr>
          <a:lstStyle/>
          <a:p>
            <a:r>
              <a:rPr lang="en-AU" dirty="0"/>
              <a:t>Check for updates and alerts that may influence whether the drone can fly in the intended area, this can found in flight safety apps such as ‘Can I Fly There’ and checking NOTAM’s (notice to airmen)</a:t>
            </a:r>
            <a:br>
              <a:rPr lang="en-AU" dirty="0"/>
            </a:br>
            <a:endParaRPr lang="en-AU" dirty="0"/>
          </a:p>
          <a:p>
            <a:r>
              <a:rPr lang="en-AU" dirty="0"/>
              <a:t>Ensure that the flight plan is understood</a:t>
            </a:r>
            <a:br>
              <a:rPr lang="en-AU" dirty="0"/>
            </a:br>
            <a:endParaRPr lang="en-AU" dirty="0"/>
          </a:p>
          <a:p>
            <a:r>
              <a:rPr lang="en-AU" dirty="0"/>
              <a:t>Ensure that all required equipment is packed</a:t>
            </a:r>
          </a:p>
        </p:txBody>
      </p:sp>
      <p:sp>
        <p:nvSpPr>
          <p:cNvPr id="4" name="Content Placeholder 3">
            <a:extLst>
              <a:ext uri="{FF2B5EF4-FFF2-40B4-BE49-F238E27FC236}">
                <a16:creationId xmlns:a16="http://schemas.microsoft.com/office/drawing/2014/main" id="{497E7219-7187-4C1C-BBB5-BE755FE73BED}"/>
              </a:ext>
            </a:extLst>
          </p:cNvPr>
          <p:cNvSpPr>
            <a:spLocks noGrp="1"/>
          </p:cNvSpPr>
          <p:nvPr>
            <p:ph sz="half" idx="2"/>
          </p:nvPr>
        </p:nvSpPr>
        <p:spPr>
          <a:xfrm>
            <a:off x="7972148" y="2222286"/>
            <a:ext cx="3409850" cy="4444843"/>
          </a:xfrm>
        </p:spPr>
        <p:txBody>
          <a:bodyPr>
            <a:normAutofit/>
          </a:bodyPr>
          <a:lstStyle/>
          <a:p>
            <a:pPr marL="0" indent="0">
              <a:buNone/>
            </a:pPr>
            <a:r>
              <a:rPr lang="en-AU" dirty="0"/>
              <a:t>Gear to pack</a:t>
            </a:r>
          </a:p>
          <a:p>
            <a:pPr lvl="1"/>
            <a:r>
              <a:rPr lang="en-AU" dirty="0"/>
              <a:t>Drones</a:t>
            </a:r>
          </a:p>
          <a:p>
            <a:pPr lvl="1"/>
            <a:r>
              <a:rPr lang="en-AU" dirty="0"/>
              <a:t>Batteries</a:t>
            </a:r>
          </a:p>
          <a:p>
            <a:pPr lvl="1"/>
            <a:r>
              <a:rPr lang="en-AU" dirty="0"/>
              <a:t>Controllers</a:t>
            </a:r>
          </a:p>
          <a:p>
            <a:pPr lvl="1"/>
            <a:r>
              <a:rPr lang="en-AU" dirty="0"/>
              <a:t>Screen/iPad</a:t>
            </a:r>
          </a:p>
          <a:p>
            <a:pPr lvl="1"/>
            <a:r>
              <a:rPr lang="en-AU" dirty="0"/>
              <a:t>Clipboards</a:t>
            </a:r>
          </a:p>
          <a:p>
            <a:pPr lvl="1"/>
            <a:r>
              <a:rPr lang="en-AU" dirty="0"/>
              <a:t>Landing pads</a:t>
            </a:r>
          </a:p>
          <a:p>
            <a:pPr lvl="1"/>
            <a:r>
              <a:rPr lang="en-AU" dirty="0"/>
              <a:t>Anemometer</a:t>
            </a:r>
          </a:p>
          <a:p>
            <a:pPr lvl="1"/>
            <a:r>
              <a:rPr lang="en-AU" dirty="0"/>
              <a:t>Waring signs</a:t>
            </a:r>
          </a:p>
          <a:p>
            <a:pPr lvl="1"/>
            <a:r>
              <a:rPr lang="en-AU" dirty="0"/>
              <a:t>Whistle</a:t>
            </a:r>
          </a:p>
          <a:p>
            <a:pPr lvl="1"/>
            <a:r>
              <a:rPr lang="en-AU" dirty="0"/>
              <a:t>Cones</a:t>
            </a:r>
          </a:p>
          <a:p>
            <a:pPr lvl="1"/>
            <a:r>
              <a:rPr lang="en-AU" dirty="0"/>
              <a:t>Aviation Radio</a:t>
            </a:r>
          </a:p>
        </p:txBody>
      </p:sp>
    </p:spTree>
    <p:extLst>
      <p:ext uri="{BB962C8B-B14F-4D97-AF65-F5344CB8AC3E}">
        <p14:creationId xmlns:p14="http://schemas.microsoft.com/office/powerpoint/2010/main" val="283961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6B399-A9D8-4ECC-B329-CBD38BA2F0DB}"/>
              </a:ext>
            </a:extLst>
          </p:cNvPr>
          <p:cNvSpPr>
            <a:spLocks noGrp="1"/>
          </p:cNvSpPr>
          <p:nvPr>
            <p:ph type="title"/>
          </p:nvPr>
        </p:nvSpPr>
        <p:spPr/>
        <p:txBody>
          <a:bodyPr/>
          <a:lstStyle/>
          <a:p>
            <a:r>
              <a:rPr lang="en-AU" dirty="0"/>
              <a:t>At the flight site</a:t>
            </a:r>
          </a:p>
        </p:txBody>
      </p:sp>
      <p:sp>
        <p:nvSpPr>
          <p:cNvPr id="3" name="Content Placeholder 2">
            <a:extLst>
              <a:ext uri="{FF2B5EF4-FFF2-40B4-BE49-F238E27FC236}">
                <a16:creationId xmlns:a16="http://schemas.microsoft.com/office/drawing/2014/main" id="{1764D461-1A73-44C4-A2E0-9423998907ED}"/>
              </a:ext>
            </a:extLst>
          </p:cNvPr>
          <p:cNvSpPr>
            <a:spLocks noGrp="1"/>
          </p:cNvSpPr>
          <p:nvPr>
            <p:ph sz="half" idx="1"/>
          </p:nvPr>
        </p:nvSpPr>
        <p:spPr>
          <a:xfrm>
            <a:off x="810000" y="2222286"/>
            <a:ext cx="5185873" cy="4329433"/>
          </a:xfrm>
        </p:spPr>
        <p:txBody>
          <a:bodyPr>
            <a:normAutofit/>
          </a:bodyPr>
          <a:lstStyle/>
          <a:p>
            <a:r>
              <a:rPr lang="en-AU" dirty="0"/>
              <a:t>Check if the wind speed is ok</a:t>
            </a:r>
          </a:p>
          <a:p>
            <a:pPr lvl="1"/>
            <a:r>
              <a:rPr lang="en-AU" dirty="0"/>
              <a:t>Tello &lt; 8 km/h		mini 2 &lt; 24km/h</a:t>
            </a:r>
            <a:br>
              <a:rPr lang="en-AU" dirty="0"/>
            </a:br>
            <a:endParaRPr lang="en-AU" dirty="0"/>
          </a:p>
          <a:p>
            <a:r>
              <a:rPr lang="en-AU" dirty="0"/>
              <a:t>Check if the temperature is ok (0 - 40</a:t>
            </a:r>
            <a:r>
              <a:rPr lang="en-AU" dirty="0">
                <a:latin typeface="Arial" panose="020B0604020202020204" pitchFamily="34" charset="0"/>
                <a:cs typeface="Arial" panose="020B0604020202020204" pitchFamily="34" charset="0"/>
              </a:rPr>
              <a:t>°C)</a:t>
            </a:r>
            <a:br>
              <a:rPr lang="en-AU" dirty="0">
                <a:latin typeface="Arial" panose="020B0604020202020204" pitchFamily="34" charset="0"/>
                <a:cs typeface="Arial" panose="020B0604020202020204" pitchFamily="34" charset="0"/>
              </a:rPr>
            </a:br>
            <a:endParaRPr lang="en-AU" dirty="0"/>
          </a:p>
          <a:p>
            <a:r>
              <a:rPr lang="en-AU" dirty="0"/>
              <a:t>Check other weather conditions (</a:t>
            </a:r>
            <a:r>
              <a:rPr lang="en-AU" dirty="0" err="1"/>
              <a:t>e.g</a:t>
            </a:r>
            <a:r>
              <a:rPr lang="en-AU" dirty="0"/>
              <a:t> rain)</a:t>
            </a:r>
            <a:br>
              <a:rPr lang="en-AU" dirty="0"/>
            </a:br>
            <a:endParaRPr lang="en-AU" dirty="0"/>
          </a:p>
          <a:p>
            <a:r>
              <a:rPr lang="en-AU" dirty="0"/>
              <a:t>Set signage out at entry points to area</a:t>
            </a:r>
          </a:p>
          <a:p>
            <a:endParaRPr lang="en-AU" dirty="0"/>
          </a:p>
        </p:txBody>
      </p:sp>
      <p:sp>
        <p:nvSpPr>
          <p:cNvPr id="4" name="Content Placeholder 3">
            <a:extLst>
              <a:ext uri="{FF2B5EF4-FFF2-40B4-BE49-F238E27FC236}">
                <a16:creationId xmlns:a16="http://schemas.microsoft.com/office/drawing/2014/main" id="{83E27DD3-53D4-49FD-A0FD-EA405B1BC083}"/>
              </a:ext>
            </a:extLst>
          </p:cNvPr>
          <p:cNvSpPr>
            <a:spLocks noGrp="1"/>
          </p:cNvSpPr>
          <p:nvPr>
            <p:ph sz="half" idx="2"/>
          </p:nvPr>
        </p:nvSpPr>
        <p:spPr>
          <a:xfrm>
            <a:off x="6187415" y="2222287"/>
            <a:ext cx="5194583" cy="4329432"/>
          </a:xfrm>
        </p:spPr>
        <p:txBody>
          <a:bodyPr>
            <a:normAutofit/>
          </a:bodyPr>
          <a:lstStyle/>
          <a:p>
            <a:r>
              <a:rPr lang="en-AU" dirty="0"/>
              <a:t>Site survey and obstacle check</a:t>
            </a:r>
          </a:p>
          <a:p>
            <a:pPr lvl="1"/>
            <a:r>
              <a:rPr lang="en-AU" dirty="0"/>
              <a:t>Trees, fences, places people may enter, powerlines and mobile phone towers</a:t>
            </a:r>
            <a:br>
              <a:rPr lang="en-AU" dirty="0"/>
            </a:br>
            <a:endParaRPr lang="en-AU" dirty="0"/>
          </a:p>
          <a:p>
            <a:r>
              <a:rPr lang="en-AU" dirty="0"/>
              <a:t>Put cones out to identify flight zones, hazards, and landing areas</a:t>
            </a:r>
            <a:br>
              <a:rPr lang="en-AU" dirty="0"/>
            </a:br>
            <a:endParaRPr lang="en-AU" dirty="0"/>
          </a:p>
          <a:p>
            <a:r>
              <a:rPr lang="en-AU" dirty="0"/>
              <a:t>Ensure clipboards are distributed and match the aircraft number</a:t>
            </a:r>
          </a:p>
          <a:p>
            <a:endParaRPr lang="en-AU" dirty="0"/>
          </a:p>
        </p:txBody>
      </p:sp>
    </p:spTree>
    <p:extLst>
      <p:ext uri="{BB962C8B-B14F-4D97-AF65-F5344CB8AC3E}">
        <p14:creationId xmlns:p14="http://schemas.microsoft.com/office/powerpoint/2010/main" val="257855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C87AB-3910-4C2C-A10A-7A03895DCBC0}"/>
              </a:ext>
            </a:extLst>
          </p:cNvPr>
          <p:cNvSpPr>
            <a:spLocks noGrp="1"/>
          </p:cNvSpPr>
          <p:nvPr>
            <p:ph type="title"/>
          </p:nvPr>
        </p:nvSpPr>
        <p:spPr/>
        <p:txBody>
          <a:bodyPr/>
          <a:lstStyle/>
          <a:p>
            <a:r>
              <a:rPr lang="en-AU" dirty="0"/>
              <a:t>Immediately before launch</a:t>
            </a:r>
          </a:p>
        </p:txBody>
      </p:sp>
      <p:sp>
        <p:nvSpPr>
          <p:cNvPr id="3" name="Content Placeholder 2">
            <a:extLst>
              <a:ext uri="{FF2B5EF4-FFF2-40B4-BE49-F238E27FC236}">
                <a16:creationId xmlns:a16="http://schemas.microsoft.com/office/drawing/2014/main" id="{F7725102-536D-4768-8B3D-3E2CB9DE7DBE}"/>
              </a:ext>
            </a:extLst>
          </p:cNvPr>
          <p:cNvSpPr>
            <a:spLocks noGrp="1"/>
          </p:cNvSpPr>
          <p:nvPr>
            <p:ph sz="half" idx="1"/>
          </p:nvPr>
        </p:nvSpPr>
        <p:spPr>
          <a:xfrm>
            <a:off x="818712" y="2222287"/>
            <a:ext cx="5185873" cy="4400455"/>
          </a:xfrm>
        </p:spPr>
        <p:txBody>
          <a:bodyPr/>
          <a:lstStyle/>
          <a:p>
            <a:r>
              <a:rPr lang="en-AU" dirty="0"/>
              <a:t>Inspect drone for any damage</a:t>
            </a:r>
          </a:p>
          <a:p>
            <a:pPr lvl="1"/>
            <a:r>
              <a:rPr lang="en-AU" dirty="0"/>
              <a:t>Cracks in frame, damage to propellers</a:t>
            </a:r>
            <a:br>
              <a:rPr lang="en-AU" dirty="0"/>
            </a:br>
            <a:endParaRPr lang="en-AU" dirty="0"/>
          </a:p>
          <a:p>
            <a:r>
              <a:rPr lang="en-AU" dirty="0"/>
              <a:t>Check propellers are not loose</a:t>
            </a:r>
            <a:br>
              <a:rPr lang="en-AU" dirty="0"/>
            </a:br>
            <a:endParaRPr lang="en-AU" dirty="0"/>
          </a:p>
          <a:p>
            <a:r>
              <a:rPr lang="en-AU" dirty="0"/>
              <a:t>Remove the gimbal cover (not </a:t>
            </a:r>
            <a:r>
              <a:rPr lang="en-AU" dirty="0" err="1"/>
              <a:t>tello</a:t>
            </a:r>
            <a:r>
              <a:rPr lang="en-AU" dirty="0"/>
              <a:t>)</a:t>
            </a:r>
            <a:br>
              <a:rPr lang="en-AU" dirty="0"/>
            </a:br>
            <a:endParaRPr lang="en-AU" dirty="0"/>
          </a:p>
          <a:p>
            <a:r>
              <a:rPr lang="en-AU" dirty="0"/>
              <a:t>Ensure battery is fitted properly</a:t>
            </a:r>
            <a:br>
              <a:rPr lang="en-AU" dirty="0"/>
            </a:br>
            <a:endParaRPr lang="en-AU" dirty="0"/>
          </a:p>
          <a:p>
            <a:r>
              <a:rPr lang="en-AU" dirty="0"/>
              <a:t>Turn on the controller, then the drone</a:t>
            </a:r>
            <a:br>
              <a:rPr lang="en-AU" dirty="0"/>
            </a:br>
            <a:endParaRPr lang="en-AU" dirty="0"/>
          </a:p>
          <a:p>
            <a:r>
              <a:rPr lang="en-AU" dirty="0"/>
              <a:t>Place the drone on the landing pad</a:t>
            </a:r>
          </a:p>
        </p:txBody>
      </p:sp>
      <p:sp>
        <p:nvSpPr>
          <p:cNvPr id="4" name="Content Placeholder 3">
            <a:extLst>
              <a:ext uri="{FF2B5EF4-FFF2-40B4-BE49-F238E27FC236}">
                <a16:creationId xmlns:a16="http://schemas.microsoft.com/office/drawing/2014/main" id="{9A3D7FB5-2CF9-4AF7-8582-7538BEBAAF13}"/>
              </a:ext>
            </a:extLst>
          </p:cNvPr>
          <p:cNvSpPr>
            <a:spLocks noGrp="1"/>
          </p:cNvSpPr>
          <p:nvPr>
            <p:ph sz="half" idx="2"/>
          </p:nvPr>
        </p:nvSpPr>
        <p:spPr>
          <a:xfrm>
            <a:off x="6187415" y="2222287"/>
            <a:ext cx="5194583" cy="4400454"/>
          </a:xfrm>
        </p:spPr>
        <p:txBody>
          <a:bodyPr/>
          <a:lstStyle/>
          <a:p>
            <a:r>
              <a:rPr lang="en-AU" dirty="0"/>
              <a:t>Compass calibrated (not </a:t>
            </a:r>
            <a:r>
              <a:rPr lang="en-AU" dirty="0" err="1"/>
              <a:t>tello</a:t>
            </a:r>
            <a:r>
              <a:rPr lang="en-AU" dirty="0"/>
              <a:t>)</a:t>
            </a:r>
            <a:br>
              <a:rPr lang="en-AU" dirty="0"/>
            </a:br>
            <a:endParaRPr lang="en-AU" dirty="0"/>
          </a:p>
          <a:p>
            <a:r>
              <a:rPr lang="en-AU" dirty="0"/>
              <a:t>Return to home height and location set (not </a:t>
            </a:r>
            <a:r>
              <a:rPr lang="en-AU" dirty="0" err="1"/>
              <a:t>tello</a:t>
            </a:r>
            <a:r>
              <a:rPr lang="en-AU" dirty="0"/>
              <a:t>)</a:t>
            </a:r>
            <a:br>
              <a:rPr lang="en-AU" dirty="0"/>
            </a:br>
            <a:endParaRPr lang="en-AU" dirty="0"/>
          </a:p>
          <a:p>
            <a:r>
              <a:rPr lang="en-AU" dirty="0"/>
              <a:t>Check satellite strength (not </a:t>
            </a:r>
            <a:r>
              <a:rPr lang="en-AU" dirty="0" err="1"/>
              <a:t>tello</a:t>
            </a:r>
            <a:r>
              <a:rPr lang="en-AU" dirty="0"/>
              <a:t>)</a:t>
            </a:r>
            <a:br>
              <a:rPr lang="en-AU" dirty="0"/>
            </a:br>
            <a:endParaRPr lang="en-AU" dirty="0"/>
          </a:p>
          <a:p>
            <a:r>
              <a:rPr lang="en-AU" dirty="0"/>
              <a:t>Check signal strength</a:t>
            </a:r>
            <a:br>
              <a:rPr lang="en-AU" dirty="0"/>
            </a:br>
            <a:endParaRPr lang="en-AU" dirty="0"/>
          </a:p>
          <a:p>
            <a:r>
              <a:rPr lang="en-AU" dirty="0"/>
              <a:t>Specify lost signal action (not </a:t>
            </a:r>
            <a:r>
              <a:rPr lang="en-AU" dirty="0" err="1"/>
              <a:t>tello</a:t>
            </a:r>
            <a:r>
              <a:rPr lang="en-AU" dirty="0"/>
              <a:t>)</a:t>
            </a:r>
            <a:br>
              <a:rPr lang="en-AU" dirty="0"/>
            </a:br>
            <a:endParaRPr lang="en-AU" dirty="0"/>
          </a:p>
          <a:p>
            <a:r>
              <a:rPr lang="en-AU" dirty="0"/>
              <a:t>Check the connection between the drone and remote/screen apps</a:t>
            </a:r>
          </a:p>
        </p:txBody>
      </p:sp>
    </p:spTree>
    <p:extLst>
      <p:ext uri="{BB962C8B-B14F-4D97-AF65-F5344CB8AC3E}">
        <p14:creationId xmlns:p14="http://schemas.microsoft.com/office/powerpoint/2010/main" val="179668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EA7C-82A6-4AC0-9A1A-4775201FDBAD}"/>
              </a:ext>
            </a:extLst>
          </p:cNvPr>
          <p:cNvSpPr>
            <a:spLocks noGrp="1"/>
          </p:cNvSpPr>
          <p:nvPr>
            <p:ph type="title"/>
          </p:nvPr>
        </p:nvSpPr>
        <p:spPr/>
        <p:txBody>
          <a:bodyPr/>
          <a:lstStyle/>
          <a:p>
            <a:r>
              <a:rPr lang="en-AU" dirty="0"/>
              <a:t>Take-off</a:t>
            </a:r>
          </a:p>
        </p:txBody>
      </p:sp>
      <p:sp>
        <p:nvSpPr>
          <p:cNvPr id="3" name="Content Placeholder 2">
            <a:extLst>
              <a:ext uri="{FF2B5EF4-FFF2-40B4-BE49-F238E27FC236}">
                <a16:creationId xmlns:a16="http://schemas.microsoft.com/office/drawing/2014/main" id="{755343E4-374A-406E-AED4-E2B6B7265017}"/>
              </a:ext>
            </a:extLst>
          </p:cNvPr>
          <p:cNvSpPr>
            <a:spLocks noGrp="1"/>
          </p:cNvSpPr>
          <p:nvPr>
            <p:ph sz="half" idx="1"/>
          </p:nvPr>
        </p:nvSpPr>
        <p:spPr>
          <a:xfrm>
            <a:off x="818712" y="2222287"/>
            <a:ext cx="5185873" cy="4391577"/>
          </a:xfrm>
        </p:spPr>
        <p:txBody>
          <a:bodyPr>
            <a:normAutofit lnSpcReduction="10000"/>
          </a:bodyPr>
          <a:lstStyle/>
          <a:p>
            <a:pPr marL="0" indent="0">
              <a:buNone/>
            </a:pPr>
            <a:r>
              <a:rPr lang="en-AU" dirty="0"/>
              <a:t>To operate the drone you will be working in teams</a:t>
            </a:r>
            <a:br>
              <a:rPr lang="en-AU" dirty="0"/>
            </a:br>
            <a:endParaRPr lang="en-AU" dirty="0"/>
          </a:p>
          <a:p>
            <a:r>
              <a:rPr lang="en-AU" dirty="0"/>
              <a:t>One person will be the pilot and will stay close to the take-off/landing area</a:t>
            </a:r>
            <a:br>
              <a:rPr lang="en-AU" dirty="0"/>
            </a:br>
            <a:endParaRPr lang="en-AU" dirty="0"/>
          </a:p>
          <a:p>
            <a:r>
              <a:rPr lang="en-AU" dirty="0"/>
              <a:t>One person will stay a safe distance from, and monitor, the drone.  They will signal the pilot if a hazard arises</a:t>
            </a:r>
          </a:p>
        </p:txBody>
      </p:sp>
      <p:sp>
        <p:nvSpPr>
          <p:cNvPr id="4" name="Content Placeholder 3">
            <a:extLst>
              <a:ext uri="{FF2B5EF4-FFF2-40B4-BE49-F238E27FC236}">
                <a16:creationId xmlns:a16="http://schemas.microsoft.com/office/drawing/2014/main" id="{5608EBBC-7184-4124-B69D-278C48D821E0}"/>
              </a:ext>
            </a:extLst>
          </p:cNvPr>
          <p:cNvSpPr>
            <a:spLocks noGrp="1"/>
          </p:cNvSpPr>
          <p:nvPr>
            <p:ph sz="half" idx="2"/>
          </p:nvPr>
        </p:nvSpPr>
        <p:spPr>
          <a:xfrm>
            <a:off x="6187415" y="2222287"/>
            <a:ext cx="5194583" cy="4471476"/>
          </a:xfrm>
        </p:spPr>
        <p:txBody>
          <a:bodyPr>
            <a:normAutofit lnSpcReduction="10000"/>
          </a:bodyPr>
          <a:lstStyle/>
          <a:p>
            <a:r>
              <a:rPr lang="en-AU" dirty="0"/>
              <a:t>Stand no closer than 3m from the drone</a:t>
            </a:r>
            <a:br>
              <a:rPr lang="en-AU" dirty="0"/>
            </a:br>
            <a:endParaRPr lang="en-AU" dirty="0"/>
          </a:p>
          <a:p>
            <a:r>
              <a:rPr lang="en-AU" dirty="0"/>
              <a:t>Announce “Take-off”</a:t>
            </a:r>
            <a:br>
              <a:rPr lang="en-AU" dirty="0"/>
            </a:br>
            <a:endParaRPr lang="en-AU" dirty="0"/>
          </a:p>
          <a:p>
            <a:r>
              <a:rPr lang="en-AU" dirty="0"/>
              <a:t>Get the drone to take off to approximately 3m height</a:t>
            </a:r>
            <a:br>
              <a:rPr lang="en-AU" dirty="0"/>
            </a:br>
            <a:endParaRPr lang="en-AU" dirty="0"/>
          </a:p>
          <a:p>
            <a:r>
              <a:rPr lang="en-AU" dirty="0"/>
              <a:t>Hover the drone for 10 seconds, monitor the behaviour and sound to check that there are no problems</a:t>
            </a:r>
            <a:br>
              <a:rPr lang="en-AU" dirty="0"/>
            </a:br>
            <a:endParaRPr lang="en-AU" dirty="0"/>
          </a:p>
          <a:p>
            <a:r>
              <a:rPr lang="en-AU" dirty="0"/>
              <a:t>Monitor the signal and satellite strength</a:t>
            </a:r>
            <a:br>
              <a:rPr lang="en-AU" dirty="0"/>
            </a:br>
            <a:endParaRPr lang="en-AU" dirty="0"/>
          </a:p>
          <a:p>
            <a:r>
              <a:rPr lang="en-AU" dirty="0"/>
              <a:t>Check the drone responds as expected, climb, pitch, roll, yaw, gimbal</a:t>
            </a:r>
          </a:p>
        </p:txBody>
      </p:sp>
    </p:spTree>
    <p:extLst>
      <p:ext uri="{BB962C8B-B14F-4D97-AF65-F5344CB8AC3E}">
        <p14:creationId xmlns:p14="http://schemas.microsoft.com/office/powerpoint/2010/main" val="403465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EA7C-82A6-4AC0-9A1A-4775201FDBAD}"/>
              </a:ext>
            </a:extLst>
          </p:cNvPr>
          <p:cNvSpPr>
            <a:spLocks noGrp="1"/>
          </p:cNvSpPr>
          <p:nvPr>
            <p:ph type="title"/>
          </p:nvPr>
        </p:nvSpPr>
        <p:spPr/>
        <p:txBody>
          <a:bodyPr/>
          <a:lstStyle/>
          <a:p>
            <a:r>
              <a:rPr lang="en-AU" dirty="0"/>
              <a:t>Landing</a:t>
            </a:r>
          </a:p>
        </p:txBody>
      </p:sp>
      <p:sp>
        <p:nvSpPr>
          <p:cNvPr id="3" name="Content Placeholder 2">
            <a:extLst>
              <a:ext uri="{FF2B5EF4-FFF2-40B4-BE49-F238E27FC236}">
                <a16:creationId xmlns:a16="http://schemas.microsoft.com/office/drawing/2014/main" id="{755343E4-374A-406E-AED4-E2B6B7265017}"/>
              </a:ext>
            </a:extLst>
          </p:cNvPr>
          <p:cNvSpPr>
            <a:spLocks noGrp="1"/>
          </p:cNvSpPr>
          <p:nvPr>
            <p:ph sz="half" idx="1"/>
          </p:nvPr>
        </p:nvSpPr>
        <p:spPr>
          <a:xfrm>
            <a:off x="818712" y="2222287"/>
            <a:ext cx="5185873" cy="4391577"/>
          </a:xfrm>
        </p:spPr>
        <p:txBody>
          <a:bodyPr>
            <a:normAutofit/>
          </a:bodyPr>
          <a:lstStyle/>
          <a:p>
            <a:r>
              <a:rPr lang="en-AU" dirty="0"/>
              <a:t>Check the landing area to see if it is safe to land</a:t>
            </a:r>
            <a:br>
              <a:rPr lang="en-AU" dirty="0"/>
            </a:br>
            <a:endParaRPr lang="en-AU" dirty="0"/>
          </a:p>
          <a:p>
            <a:r>
              <a:rPr lang="en-AU" dirty="0"/>
              <a:t>Announce “Landing”</a:t>
            </a:r>
            <a:br>
              <a:rPr lang="en-AU" dirty="0"/>
            </a:br>
            <a:endParaRPr lang="en-AU" dirty="0"/>
          </a:p>
          <a:p>
            <a:r>
              <a:rPr lang="en-AU" dirty="0"/>
              <a:t>Land the drone on the landing pad, or in the landing area</a:t>
            </a:r>
            <a:br>
              <a:rPr lang="en-AU" dirty="0"/>
            </a:br>
            <a:endParaRPr lang="en-AU" dirty="0"/>
          </a:p>
          <a:p>
            <a:r>
              <a:rPr lang="en-AU" dirty="0"/>
              <a:t>Turn off the drone and then the controller</a:t>
            </a:r>
            <a:br>
              <a:rPr lang="en-AU" dirty="0"/>
            </a:br>
            <a:endParaRPr lang="en-AU" dirty="0"/>
          </a:p>
          <a:p>
            <a:r>
              <a:rPr lang="en-AU" dirty="0"/>
              <a:t>Inspect the drone for damage</a:t>
            </a:r>
          </a:p>
        </p:txBody>
      </p:sp>
      <p:sp>
        <p:nvSpPr>
          <p:cNvPr id="4" name="Content Placeholder 3">
            <a:extLst>
              <a:ext uri="{FF2B5EF4-FFF2-40B4-BE49-F238E27FC236}">
                <a16:creationId xmlns:a16="http://schemas.microsoft.com/office/drawing/2014/main" id="{5608EBBC-7184-4124-B69D-278C48D821E0}"/>
              </a:ext>
            </a:extLst>
          </p:cNvPr>
          <p:cNvSpPr>
            <a:spLocks noGrp="1"/>
          </p:cNvSpPr>
          <p:nvPr>
            <p:ph sz="half" idx="2"/>
          </p:nvPr>
        </p:nvSpPr>
        <p:spPr>
          <a:xfrm>
            <a:off x="6187415" y="2222287"/>
            <a:ext cx="5194583" cy="4471476"/>
          </a:xfrm>
        </p:spPr>
        <p:txBody>
          <a:bodyPr>
            <a:normAutofit/>
          </a:bodyPr>
          <a:lstStyle/>
          <a:p>
            <a:r>
              <a:rPr lang="en-AU" dirty="0"/>
              <a:t>Put on the gimbal cover</a:t>
            </a:r>
            <a:br>
              <a:rPr lang="en-AU" dirty="0"/>
            </a:br>
            <a:endParaRPr lang="en-AU" dirty="0"/>
          </a:p>
          <a:p>
            <a:r>
              <a:rPr lang="en-AU" dirty="0"/>
              <a:t>Remove the battery</a:t>
            </a:r>
            <a:br>
              <a:rPr lang="en-AU" dirty="0"/>
            </a:br>
            <a:endParaRPr lang="en-AU" dirty="0"/>
          </a:p>
          <a:p>
            <a:r>
              <a:rPr lang="en-AU" dirty="0"/>
              <a:t>Store the drone it it’s case</a:t>
            </a:r>
            <a:br>
              <a:rPr lang="en-AU" dirty="0"/>
            </a:br>
            <a:endParaRPr lang="en-AU" dirty="0"/>
          </a:p>
          <a:p>
            <a:r>
              <a:rPr lang="en-AU" dirty="0"/>
              <a:t>Complete the flight log</a:t>
            </a:r>
          </a:p>
        </p:txBody>
      </p:sp>
    </p:spTree>
    <p:extLst>
      <p:ext uri="{BB962C8B-B14F-4D97-AF65-F5344CB8AC3E}">
        <p14:creationId xmlns:p14="http://schemas.microsoft.com/office/powerpoint/2010/main" val="308351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EA7C-82A6-4AC0-9A1A-4775201FDBAD}"/>
              </a:ext>
            </a:extLst>
          </p:cNvPr>
          <p:cNvSpPr>
            <a:spLocks noGrp="1"/>
          </p:cNvSpPr>
          <p:nvPr>
            <p:ph type="title"/>
          </p:nvPr>
        </p:nvSpPr>
        <p:spPr/>
        <p:txBody>
          <a:bodyPr/>
          <a:lstStyle/>
          <a:p>
            <a:r>
              <a:rPr lang="en-AU" dirty="0"/>
              <a:t>Leaving the Site and Returning to STEM</a:t>
            </a:r>
          </a:p>
        </p:txBody>
      </p:sp>
      <p:sp>
        <p:nvSpPr>
          <p:cNvPr id="3" name="Content Placeholder 2">
            <a:extLst>
              <a:ext uri="{FF2B5EF4-FFF2-40B4-BE49-F238E27FC236}">
                <a16:creationId xmlns:a16="http://schemas.microsoft.com/office/drawing/2014/main" id="{755343E4-374A-406E-AED4-E2B6B7265017}"/>
              </a:ext>
            </a:extLst>
          </p:cNvPr>
          <p:cNvSpPr>
            <a:spLocks noGrp="1"/>
          </p:cNvSpPr>
          <p:nvPr>
            <p:ph sz="half" idx="1"/>
          </p:nvPr>
        </p:nvSpPr>
        <p:spPr>
          <a:xfrm>
            <a:off x="818712" y="2222287"/>
            <a:ext cx="5185873" cy="4391577"/>
          </a:xfrm>
        </p:spPr>
        <p:txBody>
          <a:bodyPr>
            <a:normAutofit/>
          </a:bodyPr>
          <a:lstStyle/>
          <a:p>
            <a:pPr marL="0" indent="0">
              <a:buNone/>
            </a:pPr>
            <a:r>
              <a:rPr lang="en-AU" dirty="0"/>
              <a:t>When you are getting ready to leave the area in which you are flying</a:t>
            </a:r>
            <a:br>
              <a:rPr lang="en-AU" dirty="0"/>
            </a:br>
            <a:endParaRPr lang="en-AU" dirty="0"/>
          </a:p>
          <a:p>
            <a:r>
              <a:rPr lang="en-AU" dirty="0"/>
              <a:t>Recover all equipment from the flight zone</a:t>
            </a:r>
            <a:br>
              <a:rPr lang="en-AU" dirty="0"/>
            </a:br>
            <a:endParaRPr lang="en-AU" dirty="0"/>
          </a:p>
          <a:p>
            <a:r>
              <a:rPr lang="en-AU" dirty="0"/>
              <a:t>Pack the gear appropriately</a:t>
            </a:r>
            <a:br>
              <a:rPr lang="en-AU" dirty="0"/>
            </a:br>
            <a:endParaRPr lang="en-AU" dirty="0"/>
          </a:p>
          <a:p>
            <a:r>
              <a:rPr lang="en-AU" dirty="0"/>
              <a:t>Return to STEM</a:t>
            </a:r>
          </a:p>
        </p:txBody>
      </p:sp>
      <p:sp>
        <p:nvSpPr>
          <p:cNvPr id="4" name="Content Placeholder 3">
            <a:extLst>
              <a:ext uri="{FF2B5EF4-FFF2-40B4-BE49-F238E27FC236}">
                <a16:creationId xmlns:a16="http://schemas.microsoft.com/office/drawing/2014/main" id="{5608EBBC-7184-4124-B69D-278C48D821E0}"/>
              </a:ext>
            </a:extLst>
          </p:cNvPr>
          <p:cNvSpPr>
            <a:spLocks noGrp="1"/>
          </p:cNvSpPr>
          <p:nvPr>
            <p:ph sz="half" idx="2"/>
          </p:nvPr>
        </p:nvSpPr>
        <p:spPr>
          <a:xfrm>
            <a:off x="6187415" y="2222287"/>
            <a:ext cx="5194583" cy="4471476"/>
          </a:xfrm>
        </p:spPr>
        <p:txBody>
          <a:bodyPr>
            <a:normAutofit/>
          </a:bodyPr>
          <a:lstStyle/>
          <a:p>
            <a:pPr marL="0" indent="0">
              <a:buNone/>
            </a:pPr>
            <a:r>
              <a:rPr lang="en-AU" dirty="0"/>
              <a:t>When back in STEM</a:t>
            </a:r>
          </a:p>
          <a:p>
            <a:endParaRPr lang="en-AU" dirty="0"/>
          </a:p>
          <a:p>
            <a:r>
              <a:rPr lang="en-AU" dirty="0"/>
              <a:t>Put all batteries and controllers on charge</a:t>
            </a:r>
            <a:br>
              <a:rPr lang="en-AU" dirty="0"/>
            </a:br>
            <a:endParaRPr lang="en-AU" dirty="0"/>
          </a:p>
          <a:p>
            <a:r>
              <a:rPr lang="en-AU" dirty="0"/>
              <a:t>Pack away and store equipment appropriately</a:t>
            </a:r>
            <a:br>
              <a:rPr lang="en-AU" dirty="0"/>
            </a:br>
            <a:endParaRPr lang="en-AU" dirty="0"/>
          </a:p>
          <a:p>
            <a:r>
              <a:rPr lang="en-AU" dirty="0"/>
              <a:t>Complete the post mission tasks</a:t>
            </a:r>
          </a:p>
        </p:txBody>
      </p:sp>
    </p:spTree>
    <p:extLst>
      <p:ext uri="{BB962C8B-B14F-4D97-AF65-F5344CB8AC3E}">
        <p14:creationId xmlns:p14="http://schemas.microsoft.com/office/powerpoint/2010/main" val="3086355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Drone Flight Mechanics</Template>
  <TotalTime>2537</TotalTime>
  <Words>616</Words>
  <Application>Microsoft Office PowerPoint</Application>
  <PresentationFormat>Widescreen</PresentationFormat>
  <Paragraphs>76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2</vt:lpstr>
      <vt:lpstr>Quotable</vt:lpstr>
      <vt:lpstr>Pre-Flight and Post-Flight Checks</vt:lpstr>
      <vt:lpstr>Introduction</vt:lpstr>
      <vt:lpstr>Before Leaving STEM</vt:lpstr>
      <vt:lpstr>At the flight site</vt:lpstr>
      <vt:lpstr>Immediately before launch</vt:lpstr>
      <vt:lpstr>Take-off</vt:lpstr>
      <vt:lpstr>Landing</vt:lpstr>
      <vt:lpstr>Leaving the Site and Returning to 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Drone Safety Rules</dc:title>
  <dc:creator>Loader, Shane (Port Augusta Secondary School)</dc:creator>
  <cp:lastModifiedBy>Loader, Shane (Port Augusta Secondary School)</cp:lastModifiedBy>
  <cp:revision>36</cp:revision>
  <dcterms:created xsi:type="dcterms:W3CDTF">2022-08-12T04:24:06Z</dcterms:created>
  <dcterms:modified xsi:type="dcterms:W3CDTF">2023-05-28T12:30:34Z</dcterms:modified>
</cp:coreProperties>
</file>